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6"/>
  </p:notesMasterIdLst>
  <p:handoutMasterIdLst>
    <p:handoutMasterId r:id="rId17"/>
  </p:handoutMasterIdLst>
  <p:sldIdLst>
    <p:sldId id="483" r:id="rId2"/>
    <p:sldId id="462" r:id="rId3"/>
    <p:sldId id="485" r:id="rId4"/>
    <p:sldId id="477" r:id="rId5"/>
    <p:sldId id="396" r:id="rId6"/>
    <p:sldId id="484" r:id="rId7"/>
    <p:sldId id="451" r:id="rId8"/>
    <p:sldId id="453" r:id="rId9"/>
    <p:sldId id="364" r:id="rId10"/>
    <p:sldId id="434" r:id="rId11"/>
    <p:sldId id="486" r:id="rId12"/>
    <p:sldId id="488" r:id="rId13"/>
    <p:sldId id="487" r:id="rId14"/>
    <p:sldId id="261" r:id="rId15"/>
  </p:sldIdLst>
  <p:sldSz cx="9144000" cy="6858000" type="screen4x3"/>
  <p:notesSz cx="6797675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tilliumText25L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tilliumText25L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tilliumText25L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tilliumText25L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tilliumText25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ZULOVÁ Zuzana" initials="ZZ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5DAA"/>
    <a:srgbClr val="56BCE5"/>
    <a:srgbClr val="F37320"/>
    <a:srgbClr val="4796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6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92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903FC54-DC69-49E6-8D62-AC129992D421}" type="datetimeFigureOut">
              <a:rPr lang="cs-CZ"/>
              <a:pPr>
                <a:defRPr/>
              </a:pPr>
              <a:t>27.10.2021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CC048D-C6BC-4201-867B-C6E68C81D4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461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60566A-4634-4751-B2FC-E8217D0F8937}" type="datetimeFigureOut">
              <a:rPr lang="cs-CZ"/>
              <a:pPr>
                <a:defRPr/>
              </a:pPr>
              <a:t>27.10.2021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4ED0B8-692A-4CA1-BF5D-228B4E7001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321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0AAC1-7A5F-4B50-9E3F-06597D8F7053}" type="datetime1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03DA-A8B0-4F7B-92E0-B1A39E8DF5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71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5A093-117C-4F8E-B91C-B1F6F1174DEC}" type="datetime1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4F3FF-7D4C-4F92-BBAA-012D443B92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66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27477-0FA3-48D1-A26C-F23CDCF1F3A7}" type="datetime1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7FC2B-2644-4274-86AC-7804A3C94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40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39DA1-7A5A-49F8-9E5C-7BC438986E68}" type="datetime1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981C6-4606-4063-BADA-EFBAA2367C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46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4E69B-13AB-4AB5-A422-C52342BC9977}" type="datetime1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76959-D604-4F3E-9B4B-1434EAAD65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25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8AF21-0F80-4E32-931D-B612502B9D5E}" type="datetime1">
              <a:rPr lang="cs-CZ" smtClean="0"/>
              <a:t>27.10.2021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37C96-C3D1-433D-9F7D-99D472D524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72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7B49D-F086-4C2F-A6CB-31A215312FD0}" type="datetime1">
              <a:rPr lang="cs-CZ" smtClean="0"/>
              <a:t>27.10.2021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E91C-BC32-4DE7-8405-1A10AD75FC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21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B7750-E86A-4B32-B392-676691466FA8}" type="datetime1">
              <a:rPr lang="cs-CZ" smtClean="0"/>
              <a:t>27.10.2021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4BDA4-E99B-4C3B-A010-BF06434F37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05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E006C-70D1-462D-8913-4BD9BF9761D3}" type="datetime1">
              <a:rPr lang="cs-CZ" smtClean="0"/>
              <a:t>27.10.2021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31A60-CB70-4E1F-861B-AB25EAF117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33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208DF-2558-41D7-A503-EB43D2A41E93}" type="datetime1">
              <a:rPr lang="cs-CZ" smtClean="0"/>
              <a:t>27.10.2021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C3831-D7C9-4D53-B6D0-BD730CE80E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35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3B859-FD5C-4C27-9A5C-F2AA62F15969}" type="datetime1">
              <a:rPr lang="cs-CZ" smtClean="0"/>
              <a:t>27.10.2021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4488D-895B-42F4-B7CE-D8D7FEBFF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42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879237-55C5-484D-8624-90B1292F0B4B}" type="datetime1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9507D3-CDAE-425B-873B-7E5AB7020B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tilliumText25L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86A456E5-7968-4DFA-AB4D-19746CE007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8706"/>
            <a:ext cx="4908042" cy="5404466"/>
          </a:xfrm>
          <a:prstGeom prst="rect">
            <a:avLst/>
          </a:prstGeo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57FDB4-421E-49AA-B2D1-FC466A2BE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603DA-A8B0-4F7B-92E0-B1A39E8DF509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1B6FB83A-3BC5-4C0F-A14C-C6AA4B7998E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 bwMode="auto">
          <a:xfrm>
            <a:off x="3882906" y="5017663"/>
            <a:ext cx="5150088" cy="139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br>
              <a:rPr lang="cs-CZ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Praha,  1. 11. 2021</a:t>
            </a:r>
            <a:br>
              <a:rPr lang="cs-CZ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EF4E439-E0F2-4A68-874D-6373C6C058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711" y="446687"/>
            <a:ext cx="4161061" cy="894699"/>
          </a:xfrm>
          <a:prstGeom prst="rect">
            <a:avLst/>
          </a:prstGeom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687EA087-0348-4EC9-81B0-3BE503503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0711" y="3010983"/>
            <a:ext cx="4342393" cy="1688513"/>
          </a:xfrm>
        </p:spPr>
        <p:txBody>
          <a:bodyPr/>
          <a:lstStyle/>
          <a:p>
            <a:r>
              <a:rPr lang="cs-CZ" sz="4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Sběr dat </a:t>
            </a:r>
            <a:br>
              <a:rPr lang="cs-CZ" sz="4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systému ESD </a:t>
            </a:r>
            <a:br>
              <a:rPr lang="cs-CZ" sz="4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1. ledna 2022</a:t>
            </a:r>
          </a:p>
        </p:txBody>
      </p:sp>
    </p:spTree>
    <p:extLst>
      <p:ext uri="{BB962C8B-B14F-4D97-AF65-F5344CB8AC3E}">
        <p14:creationId xmlns:p14="http://schemas.microsoft.com/office/powerpoint/2010/main" val="2399166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8338" y="446088"/>
            <a:ext cx="7886700" cy="941388"/>
          </a:xfrm>
          <a:solidFill>
            <a:schemeClr val="bg1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Změny v rozsahu geografického sběru dat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82A4D27-7B69-45AC-BBE5-9F3622853579}"/>
              </a:ext>
            </a:extLst>
          </p:cNvPr>
          <p:cNvSpPr txBox="1"/>
          <p:nvPr/>
        </p:nvSpPr>
        <p:spPr>
          <a:xfrm>
            <a:off x="418338" y="1602632"/>
            <a:ext cx="8097012" cy="390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000" lvl="1" indent="-5400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2600" dirty="0">
                <a:solidFill>
                  <a:srgbClr val="002060"/>
                </a:solidFill>
                <a:latin typeface="+mn-lt"/>
              </a:rPr>
              <a:t>Rozšíření rychlostních kategorií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32BB322-1D86-452B-9B0B-DB973D04B9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500" y="2274875"/>
            <a:ext cx="6062375" cy="311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779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8221" y="291092"/>
            <a:ext cx="7886700" cy="941388"/>
          </a:xfrm>
          <a:solidFill>
            <a:schemeClr val="bg1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Změny v rozsahu geografického sběru dat III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2B5DB0A-6B3C-432F-95EF-A7C7C8C88EF2}"/>
              </a:ext>
            </a:extLst>
          </p:cNvPr>
          <p:cNvSpPr txBox="1"/>
          <p:nvPr/>
        </p:nvSpPr>
        <p:spPr>
          <a:xfrm>
            <a:off x="488220" y="1490597"/>
            <a:ext cx="7886699" cy="390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000" lvl="1" indent="-5400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2600" dirty="0">
                <a:solidFill>
                  <a:srgbClr val="002060"/>
                </a:solidFill>
                <a:latin typeface="+mn-lt"/>
              </a:rPr>
              <a:t>Klasifikace VHCN sítě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BF257F1-39E6-492C-B63C-2A7B19B25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42" y="2482968"/>
            <a:ext cx="8581272" cy="325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789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498" y="318679"/>
            <a:ext cx="7886700" cy="941388"/>
          </a:xfrm>
          <a:solidFill>
            <a:schemeClr val="bg1">
              <a:alpha val="50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Změny ve způsobu vyplňování geografických příloh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5497" y="1279116"/>
            <a:ext cx="8236077" cy="5077233"/>
          </a:xfrm>
        </p:spPr>
        <p:txBody>
          <a:bodyPr rtlCol="0">
            <a:normAutofit fontScale="92500" lnSpcReduction="20000"/>
          </a:bodyPr>
          <a:lstStyle/>
          <a:p>
            <a:pPr marL="0" indent="0" algn="just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2900" dirty="0"/>
          </a:p>
          <a:p>
            <a:pPr marL="0" indent="0" algn="just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2900" dirty="0"/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400" dirty="0">
                <a:solidFill>
                  <a:srgbClr val="002060"/>
                </a:solidFill>
              </a:rPr>
              <a:t>Nový způsob vyplňování geografických příloh podle jednotlivých technologií – adaptace na požadavky Pokynů</a:t>
            </a: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sz="34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400" dirty="0">
                <a:solidFill>
                  <a:srgbClr val="002060"/>
                </a:solidFill>
              </a:rPr>
              <a:t>U disponibilních přípojek na úrovni adresních míst: </a:t>
            </a:r>
          </a:p>
          <a:p>
            <a:pPr marL="1454400" lvl="3" indent="-54000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000" dirty="0">
                <a:solidFill>
                  <a:srgbClr val="002060"/>
                </a:solidFill>
              </a:rPr>
              <a:t>Uvedení počtu</a:t>
            </a:r>
          </a:p>
          <a:p>
            <a:pPr marL="1454400" lvl="3" indent="-54000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000" dirty="0">
                <a:solidFill>
                  <a:srgbClr val="002060"/>
                </a:solidFill>
              </a:rPr>
              <a:t>Volba příslušného kódu rychlostní kategorie efektivní rychlosti pro </a:t>
            </a:r>
            <a:r>
              <a:rPr lang="cs-CZ" sz="3000" dirty="0" err="1">
                <a:solidFill>
                  <a:srgbClr val="002060"/>
                </a:solidFill>
              </a:rPr>
              <a:t>download</a:t>
            </a:r>
            <a:r>
              <a:rPr lang="cs-CZ" sz="3000" dirty="0">
                <a:solidFill>
                  <a:srgbClr val="002060"/>
                </a:solidFill>
              </a:rPr>
              <a:t> a upload </a:t>
            </a:r>
          </a:p>
          <a:p>
            <a:pPr marL="1454400" lvl="3" indent="-54000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000" dirty="0">
                <a:solidFill>
                  <a:srgbClr val="002060"/>
                </a:solidFill>
              </a:rPr>
              <a:t>Rychlostní kategorii maximální rychlosti lze odvodit z efektivní rychlosti</a:t>
            </a:r>
          </a:p>
          <a:p>
            <a:pPr marL="1454400" lvl="3" indent="-540000" eaLnBrk="1" fontAlgn="auto" hangingPunct="1">
              <a:spcBef>
                <a:spcPts val="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000" dirty="0">
                <a:solidFill>
                  <a:srgbClr val="002060"/>
                </a:solidFill>
              </a:rPr>
              <a:t>Volba příslušné kategorie VHCN</a:t>
            </a:r>
          </a:p>
          <a:p>
            <a:pPr marL="457200" lvl="2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None/>
              <a:defRPr/>
            </a:pPr>
            <a:endParaRPr lang="cs-CZ" sz="3000" dirty="0">
              <a:solidFill>
                <a:srgbClr val="FF0000"/>
              </a:solidFill>
            </a:endParaRPr>
          </a:p>
          <a:p>
            <a:pPr marL="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None/>
              <a:defRPr/>
            </a:pPr>
            <a:endParaRPr lang="cs-CZ" sz="3400" dirty="0">
              <a:solidFill>
                <a:srgbClr val="002060"/>
              </a:solidFill>
            </a:endParaRPr>
          </a:p>
          <a:p>
            <a:pPr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955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8338" y="446088"/>
            <a:ext cx="7886700" cy="941388"/>
          </a:xfrm>
          <a:solidFill>
            <a:schemeClr val="bg1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Návrh  struktury přílohy </a:t>
            </a:r>
            <a:br>
              <a:rPr lang="cs-CZ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sběr geografických dat na úrovni adresních míst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9" name="Zástupný symbol pro obsah 4">
            <a:extLst>
              <a:ext uri="{FF2B5EF4-FFF2-40B4-BE49-F238E27FC236}">
                <a16:creationId xmlns:a16="http://schemas.microsoft.com/office/drawing/2014/main" id="{895BD8BC-3C69-4261-8675-3E810A9DF523}"/>
              </a:ext>
            </a:extLst>
          </p:cNvPr>
          <p:cNvSpPr txBox="1">
            <a:spLocks/>
          </p:cNvSpPr>
          <p:nvPr/>
        </p:nvSpPr>
        <p:spPr bwMode="auto">
          <a:xfrm>
            <a:off x="418338" y="1669128"/>
            <a:ext cx="8544687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0000" lvl="1" indent="-5400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sz="2600" dirty="0">
              <a:solidFill>
                <a:srgbClr val="00206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FB3E524-87C8-428E-A050-6EE52A324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1448"/>
            <a:ext cx="9144000" cy="4359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201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5356" y="4871691"/>
            <a:ext cx="4190935" cy="941388"/>
          </a:xfrm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31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Děkujeme za pozornost.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99446C4-0091-425F-8B8D-9AA1BD0C33EB}"/>
              </a:ext>
            </a:extLst>
          </p:cNvPr>
          <p:cNvSpPr txBox="1">
            <a:spLocks/>
          </p:cNvSpPr>
          <p:nvPr/>
        </p:nvSpPr>
        <p:spPr bwMode="auto">
          <a:xfrm>
            <a:off x="628650" y="337693"/>
            <a:ext cx="7886700" cy="941388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tilliumText25L"/>
              </a:defRPr>
            </a:lvl9pPr>
          </a:lstStyle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Diskuse / dotazy</a:t>
            </a:r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8ED37789-EA0C-4099-B481-FB5D05982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718" y="2328483"/>
            <a:ext cx="2701626" cy="1798270"/>
          </a:xfrm>
          <a:prstGeom prst="rect">
            <a:avLst/>
          </a:prstGeom>
          <a:solidFill>
            <a:srgbClr val="C2D9FA">
              <a:alpha val="65000"/>
            </a:srgbClr>
          </a:solidFill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lumMod val="20000"/>
              <a:lumOff val="80000"/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566863"/>
            <a:ext cx="7886700" cy="4682862"/>
          </a:xfrm>
        </p:spPr>
        <p:txBody>
          <a:bodyPr rtlCol="0">
            <a:noAutofit/>
          </a:bodyPr>
          <a:lstStyle/>
          <a:p>
            <a:pPr marL="742950" indent="-7429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AutoNum type="arabicPeriod"/>
              <a:defRPr/>
            </a:pPr>
            <a:r>
              <a:rPr lang="cs-CZ" sz="3000" dirty="0">
                <a:solidFill>
                  <a:srgbClr val="002060"/>
                </a:solidFill>
              </a:rPr>
              <a:t>Formulář ART212 (sběr dat za rok 2021) </a:t>
            </a:r>
          </a:p>
          <a:p>
            <a:pPr marL="742950" indent="-7429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AutoNum type="arabicPeriod"/>
              <a:defRPr/>
            </a:pPr>
            <a:r>
              <a:rPr lang="cs-CZ" sz="3000" dirty="0">
                <a:solidFill>
                  <a:srgbClr val="002060"/>
                </a:solidFill>
              </a:rPr>
              <a:t>Formulář při ukončení/přerušení podnikání</a:t>
            </a:r>
          </a:p>
          <a:p>
            <a:pPr marL="742950" indent="-7429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AutoNum type="arabicPeriod"/>
              <a:defRPr/>
            </a:pPr>
            <a:r>
              <a:rPr lang="cs-CZ" sz="3000" dirty="0">
                <a:solidFill>
                  <a:srgbClr val="002060"/>
                </a:solidFill>
              </a:rPr>
              <a:t>Změny ve sběru dat v návaznosti na novelu zákona o elektronických komunikacích</a:t>
            </a:r>
          </a:p>
          <a:p>
            <a:pPr marL="742950" indent="-7429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  <a:defRPr/>
            </a:pPr>
            <a:r>
              <a:rPr lang="cs-CZ" sz="3000" dirty="0">
                <a:solidFill>
                  <a:srgbClr val="002060"/>
                </a:solidFill>
              </a:rPr>
              <a:t>Vstupní informace k přípravě zajištění geografického sběru dat za rok 2022</a:t>
            </a:r>
          </a:p>
          <a:p>
            <a:pPr marL="742950" indent="-7429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cs-CZ" sz="3000" dirty="0">
                <a:solidFill>
                  <a:srgbClr val="002060"/>
                </a:solidFill>
              </a:rPr>
              <a:t>Diskuse/dotazy</a:t>
            </a:r>
            <a:endParaRPr lang="cs-CZ" sz="3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058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lumMod val="20000"/>
              <a:lumOff val="80000"/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Formulář ART212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25885" y="1590805"/>
            <a:ext cx="8089465" cy="4902070"/>
          </a:xfrm>
        </p:spPr>
        <p:txBody>
          <a:bodyPr rtlCol="0">
            <a:normAutofit fontScale="85000" lnSpcReduction="10000"/>
          </a:bodyPr>
          <a:lstStyle/>
          <a:p>
            <a:pPr marL="540000" lvl="1" indent="-54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4000" dirty="0">
                <a:solidFill>
                  <a:srgbClr val="002060"/>
                </a:solidFill>
              </a:rPr>
              <a:t>Pravidelný sběr dat za rok 2021</a:t>
            </a:r>
          </a:p>
          <a:p>
            <a:pPr marL="540000" lvl="1" indent="-54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sz="40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4000" dirty="0">
                <a:solidFill>
                  <a:srgbClr val="002060"/>
                </a:solidFill>
              </a:rPr>
              <a:t>Formulář ART212 – Služby poskytované v elektronických komunikacích</a:t>
            </a:r>
          </a:p>
          <a:p>
            <a:pPr marL="540000" lvl="1" indent="-54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sz="40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4000" dirty="0">
                <a:solidFill>
                  <a:srgbClr val="002060"/>
                </a:solidFill>
              </a:rPr>
              <a:t>V systému ESD bude přidělen na začátku ledna 2022 (standardní postup)</a:t>
            </a:r>
          </a:p>
          <a:p>
            <a:pPr marL="540000" lvl="1" indent="-54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sz="40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4000" dirty="0">
                <a:solidFill>
                  <a:srgbClr val="002060"/>
                </a:solidFill>
              </a:rPr>
              <a:t>2 hlavní změny (v sekci 1 a v sekci 2)</a:t>
            </a:r>
          </a:p>
          <a:p>
            <a:pPr marL="540000" lvl="1" indent="-54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sz="4000" dirty="0">
              <a:solidFill>
                <a:srgbClr val="00206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08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bg1"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ART212: Sekce 1. </a:t>
            </a:r>
            <a:br>
              <a:rPr lang="cs-CZ" sz="2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5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Hlasové služby poskytované v pevném místě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574358"/>
            <a:ext cx="7886700" cy="1091565"/>
          </a:xfrm>
        </p:spPr>
        <p:txBody>
          <a:bodyPr rtlCol="0">
            <a:normAutofit fontScale="77500" lnSpcReduction="20000"/>
          </a:bodyPr>
          <a:lstStyle/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2800" dirty="0">
                <a:solidFill>
                  <a:srgbClr val="002060"/>
                </a:solidFill>
              </a:rPr>
              <a:t>Redukce sběru dat o přípojkách v členění dle způsobu přístupu účastníka</a:t>
            </a:r>
          </a:p>
          <a:p>
            <a:pPr marL="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None/>
              <a:defRPr/>
            </a:pPr>
            <a:endParaRPr lang="cs-CZ" sz="28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2800" dirty="0">
                <a:solidFill>
                  <a:srgbClr val="002060"/>
                </a:solidFill>
              </a:rPr>
              <a:t>Řádky 15 až 19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9075179-C343-4669-9929-D974B0B69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784" y="2811454"/>
            <a:ext cx="8821360" cy="288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735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bg1">
              <a:alpha val="50000"/>
            </a:schemeClr>
          </a:solidFill>
        </p:spPr>
        <p:txBody>
          <a:bodyPr rtlCol="0">
            <a:normAutofit fontScale="90000"/>
          </a:bodyPr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ART212: Sekce 2. </a:t>
            </a:r>
            <a:br>
              <a:rPr lang="cs-CZ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Přístup k internetu v pevném místě – geografická příloha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41906" y="1490868"/>
            <a:ext cx="8117785" cy="1529440"/>
          </a:xfrm>
        </p:spPr>
        <p:txBody>
          <a:bodyPr rtlCol="0">
            <a:normAutofit fontScale="85000" lnSpcReduction="10000"/>
          </a:bodyPr>
          <a:lstStyle/>
          <a:p>
            <a:pPr marL="540000" lvl="1" indent="-5400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400" dirty="0">
                <a:solidFill>
                  <a:srgbClr val="002060"/>
                </a:solidFill>
              </a:rPr>
              <a:t>Rozdělení rychlostního intervalu pro sběr dat o počtu disponibilních přípojek (efektivní rychlost)</a:t>
            </a:r>
          </a:p>
          <a:p>
            <a:pPr marL="637200" lvl="2" indent="-18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2200" dirty="0">
                <a:solidFill>
                  <a:srgbClr val="002060"/>
                </a:solidFill>
              </a:rPr>
              <a:t> V přílohách pro sběr geografických údajů dle technologií (řádky 12, 23, 28, 34, 39, 46, 53)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graphicFrame>
        <p:nvGraphicFramePr>
          <p:cNvPr id="7" name="Tabulka 4">
            <a:extLst>
              <a:ext uri="{FF2B5EF4-FFF2-40B4-BE49-F238E27FC236}">
                <a16:creationId xmlns:a16="http://schemas.microsoft.com/office/drawing/2014/main" id="{A0072CC2-BC09-4165-A3CB-EB410BE424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427171"/>
              </p:ext>
            </p:extLst>
          </p:nvPr>
        </p:nvGraphicFramePr>
        <p:xfrm>
          <a:off x="1717248" y="3152559"/>
          <a:ext cx="5367099" cy="10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940">
                  <a:extLst>
                    <a:ext uri="{9D8B030D-6E8A-4147-A177-3AD203B41FA5}">
                      <a16:colId xmlns:a16="http://schemas.microsoft.com/office/drawing/2014/main" val="2150688263"/>
                    </a:ext>
                  </a:extLst>
                </a:gridCol>
                <a:gridCol w="2154794">
                  <a:extLst>
                    <a:ext uri="{9D8B030D-6E8A-4147-A177-3AD203B41FA5}">
                      <a16:colId xmlns:a16="http://schemas.microsoft.com/office/drawing/2014/main" val="727860862"/>
                    </a:ext>
                  </a:extLst>
                </a:gridCol>
                <a:gridCol w="2226365">
                  <a:extLst>
                    <a:ext uri="{9D8B030D-6E8A-4147-A177-3AD203B41FA5}">
                      <a16:colId xmlns:a16="http://schemas.microsoft.com/office/drawing/2014/main" val="110085588"/>
                    </a:ext>
                  </a:extLst>
                </a:gridCol>
              </a:tblGrid>
              <a:tr h="512860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Rok 2020</a:t>
                      </a:r>
                    </a:p>
                  </a:txBody>
                  <a:tcPr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≥ 100 Mbit/s </a:t>
                      </a:r>
                      <a:r>
                        <a:rPr lang="cs-CZ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="0" dirty="0">
                          <a:solidFill>
                            <a:srgbClr val="7030A0"/>
                          </a:solidFill>
                        </a:rPr>
                        <a:t>&lt;</a:t>
                      </a:r>
                      <a:r>
                        <a:rPr lang="cs-CZ" sz="1400" b="0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1400" b="0" dirty="0">
                          <a:solidFill>
                            <a:srgbClr val="7030A0"/>
                          </a:solidFill>
                        </a:rPr>
                        <a:t>1 Gbit/s</a:t>
                      </a:r>
                      <a:endParaRPr lang="cs-CZ" sz="14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C2D9FA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054538"/>
                  </a:ext>
                </a:extLst>
              </a:tr>
              <a:tr h="512860"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Rok 2021</a:t>
                      </a:r>
                    </a:p>
                  </a:txBody>
                  <a:tcPr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≥ 100 Mbit/s </a:t>
                      </a:r>
                      <a:r>
                        <a:rPr lang="cs-CZ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7030A0"/>
                          </a:solidFill>
                        </a:rPr>
                        <a:t>&lt;</a:t>
                      </a:r>
                      <a:r>
                        <a:rPr lang="cs-CZ" sz="1400" b="1" dirty="0">
                          <a:solidFill>
                            <a:srgbClr val="7030A0"/>
                          </a:solidFill>
                        </a:rPr>
                        <a:t> 300 </a:t>
                      </a:r>
                      <a:r>
                        <a:rPr lang="cs-CZ" sz="1400" b="1" dirty="0" err="1">
                          <a:solidFill>
                            <a:srgbClr val="7030A0"/>
                          </a:solidFill>
                        </a:rPr>
                        <a:t>Mb</a:t>
                      </a:r>
                      <a:r>
                        <a:rPr lang="en-US" sz="1400" b="1" dirty="0">
                          <a:solidFill>
                            <a:srgbClr val="7030A0"/>
                          </a:solidFill>
                        </a:rPr>
                        <a:t>it/s</a:t>
                      </a:r>
                      <a:endParaRPr lang="cs-CZ" sz="14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≥ </a:t>
                      </a:r>
                      <a:r>
                        <a:rPr lang="cs-CZ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</a:t>
                      </a:r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00</a:t>
                      </a:r>
                      <a:r>
                        <a:rPr lang="en-US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Mbit/s </a:t>
                      </a:r>
                      <a:r>
                        <a:rPr lang="cs-CZ" sz="1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400" b="0" dirty="0">
                          <a:solidFill>
                            <a:srgbClr val="7030A0"/>
                          </a:solidFill>
                        </a:rPr>
                        <a:t>&lt;</a:t>
                      </a:r>
                      <a:r>
                        <a:rPr lang="cs-CZ" sz="1400" b="0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1400" b="0" dirty="0">
                          <a:solidFill>
                            <a:srgbClr val="7030A0"/>
                          </a:solidFill>
                        </a:rPr>
                        <a:t>1 Gbit/s</a:t>
                      </a:r>
                      <a:endParaRPr lang="cs-CZ" sz="14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EEE5F7">
                        <a:alpha val="6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234283"/>
                  </a:ext>
                </a:extLst>
              </a:tr>
            </a:tbl>
          </a:graphicData>
        </a:graphic>
      </p:graphicFrame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9A844924-5586-436C-A139-7763A812395E}"/>
              </a:ext>
            </a:extLst>
          </p:cNvPr>
          <p:cNvSpPr txBox="1">
            <a:spLocks/>
          </p:cNvSpPr>
          <p:nvPr/>
        </p:nvSpPr>
        <p:spPr bwMode="auto">
          <a:xfrm>
            <a:off x="397565" y="4634630"/>
            <a:ext cx="8117785" cy="130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0000" lvl="1" indent="-5400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400" dirty="0">
                <a:solidFill>
                  <a:srgbClr val="002060"/>
                </a:solidFill>
              </a:rPr>
              <a:t>Úprava způsobu nahrávání údajů do příloh</a:t>
            </a:r>
          </a:p>
          <a:p>
            <a:pPr marL="637200" lvl="2" indent="-18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2400" dirty="0">
                <a:solidFill>
                  <a:srgbClr val="002060"/>
                </a:solidFill>
              </a:rPr>
              <a:t> I</a:t>
            </a:r>
            <a:r>
              <a:rPr lang="cs-CZ" sz="2200" dirty="0">
                <a:solidFill>
                  <a:srgbClr val="002060"/>
                </a:solidFill>
              </a:rPr>
              <a:t>mportní CSV soubor pro každou přílohu zvlášť s předem určeným názvem – obsažen v tzv. datové větě (ke stažení v příloze a na webových stránkách ČTÚ)</a:t>
            </a:r>
          </a:p>
        </p:txBody>
      </p:sp>
    </p:spTree>
    <p:extLst>
      <p:ext uri="{BB962C8B-B14F-4D97-AF65-F5344CB8AC3E}">
        <p14:creationId xmlns:p14="http://schemas.microsoft.com/office/powerpoint/2010/main" val="573339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6225"/>
            <a:ext cx="8086726" cy="1371600"/>
          </a:xfrm>
          <a:solidFill>
            <a:schemeClr val="accent2">
              <a:lumMod val="20000"/>
              <a:lumOff val="80000"/>
              <a:alpha val="50000"/>
            </a:schemeClr>
          </a:solidFill>
        </p:spPr>
        <p:txBody>
          <a:bodyPr rtlCol="0">
            <a:normAutofit/>
          </a:bodyPr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Formulář při ukončení/přerušení podnikání</a:t>
            </a:r>
            <a:endParaRPr lang="cs-CZ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790700"/>
            <a:ext cx="7810500" cy="4565650"/>
          </a:xfrm>
        </p:spPr>
        <p:txBody>
          <a:bodyPr rtlCol="0">
            <a:normAutofit lnSpcReduction="10000"/>
          </a:bodyPr>
          <a:lstStyle/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2800" dirty="0">
                <a:solidFill>
                  <a:srgbClr val="002060"/>
                </a:solidFill>
              </a:rPr>
              <a:t>14. 6. 2021 spuštěn modernizovaný systém ESD</a:t>
            </a: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sz="28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2800" dirty="0">
                <a:solidFill>
                  <a:srgbClr val="002060"/>
                </a:solidFill>
              </a:rPr>
              <a:t>Od 1. 1. 2022 – možnost přidělování „mimořádného“ formuláře pro předání požadovaných dat bezprostředně po oznámení ukončení/přerušení podnikání (prezentováno na workshopu 26.5.2021)</a:t>
            </a: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sz="28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2800" dirty="0">
                <a:solidFill>
                  <a:srgbClr val="002060"/>
                </a:solidFill>
              </a:rPr>
              <a:t>Povinná osoba vykáže data pro období od 1.1. do data ukončení/přerušení podnikání</a:t>
            </a: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sz="28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2800" dirty="0">
                <a:solidFill>
                  <a:srgbClr val="002060"/>
                </a:solidFill>
              </a:rPr>
              <a:t>Následující „řádný“ formulář (k 30. 6. 2021, resp. 31. 12. 2021) již nebude přidělován</a:t>
            </a:r>
          </a:p>
          <a:p>
            <a:pPr marL="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None/>
              <a:defRPr/>
            </a:pP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788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46075"/>
            <a:ext cx="8286750" cy="941388"/>
          </a:xfrm>
          <a:solidFill>
            <a:schemeClr val="accent2">
              <a:lumMod val="20000"/>
              <a:lumOff val="80000"/>
              <a:alpha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nl-NL" sz="3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Změny ve sběru dat dle novely</a:t>
            </a:r>
            <a:r>
              <a:rPr lang="cs-CZ" sz="3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ZEK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399430"/>
            <a:ext cx="8219786" cy="5167625"/>
          </a:xfrm>
        </p:spPr>
        <p:txBody>
          <a:bodyPr rtlCol="0">
            <a:normAutofit fontScale="92500" lnSpcReduction="10000"/>
          </a:bodyPr>
          <a:lstStyle/>
          <a:p>
            <a:pPr marL="360000" lvl="1" indent="-36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2060"/>
                </a:solidFill>
              </a:rPr>
              <a:t>Ustanovení § 115 a § 115a ZEK – nově stanovení </a:t>
            </a:r>
            <a:r>
              <a:rPr lang="cs-CZ" b="1" dirty="0">
                <a:solidFill>
                  <a:srgbClr val="002060"/>
                </a:solidFill>
              </a:rPr>
              <a:t>povinnosti předávat data určeným způsobem 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dirty="0">
                <a:solidFill>
                  <a:srgbClr val="002060"/>
                </a:solidFill>
              </a:rPr>
              <a:t> ČTÚ nebude rozesílat žádosti o informace</a:t>
            </a:r>
          </a:p>
          <a:p>
            <a:pPr marL="360000" lvl="1" indent="-36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dirty="0">
              <a:solidFill>
                <a:srgbClr val="002060"/>
              </a:solidFill>
            </a:endParaRPr>
          </a:p>
          <a:p>
            <a:pPr marL="360000" lvl="1" indent="-36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2060"/>
                </a:solidFill>
              </a:rPr>
              <a:t>Návrh vyhlášky k provedení § 115 odst. 3 ZEK – stanovení technických a organizačních podmínek používání programové aplikace (systému ESD) a elektronického formuláře, zejména </a:t>
            </a:r>
            <a:r>
              <a:rPr lang="cs-CZ" b="1" dirty="0">
                <a:solidFill>
                  <a:srgbClr val="002060"/>
                </a:solidFill>
              </a:rPr>
              <a:t>požadavky na registraci osoby pro přístup do programové aplikace</a:t>
            </a:r>
            <a:r>
              <a:rPr lang="cs-CZ" dirty="0">
                <a:solidFill>
                  <a:srgbClr val="002060"/>
                </a:solidFill>
              </a:rPr>
              <a:t> a na </a:t>
            </a:r>
            <a:r>
              <a:rPr lang="cs-CZ" b="1" dirty="0">
                <a:solidFill>
                  <a:srgbClr val="002060"/>
                </a:solidFill>
              </a:rPr>
              <a:t>určení oprávněné osoby </a:t>
            </a:r>
            <a:r>
              <a:rPr lang="cs-CZ" dirty="0">
                <a:solidFill>
                  <a:srgbClr val="002060"/>
                </a:solidFill>
              </a:rPr>
              <a:t>pro předávání požadovaných údajů</a:t>
            </a:r>
          </a:p>
          <a:p>
            <a:pPr marL="360000" lvl="1" indent="-36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dirty="0">
              <a:solidFill>
                <a:srgbClr val="002060"/>
              </a:solidFill>
            </a:endParaRPr>
          </a:p>
          <a:p>
            <a:pPr marL="360000" lvl="1" indent="-36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2060"/>
                </a:solidFill>
              </a:rPr>
              <a:t>Zahájeno meziresortní připomínkové řízení</a:t>
            </a:r>
          </a:p>
          <a:p>
            <a:pPr marL="360000" lvl="1" indent="-36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dirty="0">
              <a:solidFill>
                <a:srgbClr val="002060"/>
              </a:solidFill>
            </a:endParaRPr>
          </a:p>
          <a:p>
            <a:pPr marL="360000" lvl="1" indent="-36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2060"/>
                </a:solidFill>
              </a:rPr>
              <a:t>Dle zavedené praxe zachování rozesílání informačních e-mailů (nově přidělené formuláře, termíny jejich odevzdání) ze systému ESD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672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941388"/>
          </a:xfrm>
          <a:solidFill>
            <a:schemeClr val="accent2">
              <a:lumMod val="20000"/>
              <a:lumOff val="80000"/>
              <a:alpha val="50000"/>
            </a:schemeClr>
          </a:solidFill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Geografický sběr dat za rok 2022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1430337"/>
            <a:ext cx="7886700" cy="506253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540000" lvl="1" indent="-54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4000" dirty="0">
                <a:solidFill>
                  <a:srgbClr val="002060"/>
                </a:solidFill>
              </a:rPr>
              <a:t>Dle § 115a transpoziční novely ZEK, resp. článku 22 Kodexu a souvisejících Pokynů BEREC (</a:t>
            </a:r>
            <a:r>
              <a:rPr lang="cs-CZ" sz="4000" dirty="0" err="1">
                <a:solidFill>
                  <a:srgbClr val="002060"/>
                </a:solidFill>
              </a:rPr>
              <a:t>BoR</a:t>
            </a:r>
            <a:r>
              <a:rPr lang="cs-CZ" sz="4000" dirty="0">
                <a:solidFill>
                  <a:srgbClr val="002060"/>
                </a:solidFill>
              </a:rPr>
              <a:t> (20) 42)</a:t>
            </a:r>
          </a:p>
          <a:p>
            <a:pPr marL="0" lvl="1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cs-CZ" sz="40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4000" dirty="0">
                <a:solidFill>
                  <a:srgbClr val="002060"/>
                </a:solidFill>
              </a:rPr>
              <a:t>Pokyny – </a:t>
            </a:r>
            <a:r>
              <a:rPr lang="cs-CZ" sz="4000" b="1" dirty="0">
                <a:solidFill>
                  <a:srgbClr val="002060"/>
                </a:solidFill>
              </a:rPr>
              <a:t>minimální rozsah sběru dat </a:t>
            </a:r>
            <a:r>
              <a:rPr lang="cs-CZ" sz="4000" dirty="0">
                <a:solidFill>
                  <a:srgbClr val="002060"/>
                </a:solidFill>
              </a:rPr>
              <a:t>o sítích pro poskytování služeb přístupu k internetu v geografickém členění</a:t>
            </a:r>
          </a:p>
          <a:p>
            <a:pPr marL="0" lvl="1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cs-CZ" sz="40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4000" dirty="0">
                <a:solidFill>
                  <a:srgbClr val="002060"/>
                </a:solidFill>
              </a:rPr>
              <a:t>Podstatné rozšíření geografického sběru dat v přílohách formuláře ART</a:t>
            </a:r>
          </a:p>
          <a:p>
            <a:pPr marL="540000" lvl="1" indent="-5400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endParaRPr lang="cs-CZ" sz="1700" dirty="0">
              <a:solidFill>
                <a:srgbClr val="002060"/>
              </a:solidFill>
            </a:endParaRPr>
          </a:p>
          <a:p>
            <a:pPr marL="1454400" lvl="3" indent="-5400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400" dirty="0">
                <a:solidFill>
                  <a:srgbClr val="002060"/>
                </a:solidFill>
              </a:rPr>
              <a:t>Aktivní přípojky – zachování současné podoby	</a:t>
            </a:r>
          </a:p>
          <a:p>
            <a:pPr marL="1454400" lvl="3" indent="-5400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3400" dirty="0">
                <a:solidFill>
                  <a:srgbClr val="002060"/>
                </a:solidFill>
              </a:rPr>
              <a:t>Disponibilní přípojky – změny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888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498" y="411161"/>
            <a:ext cx="7886700" cy="941388"/>
          </a:xfrm>
          <a:solidFill>
            <a:schemeClr val="bg1">
              <a:alpha val="50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Změny v rozsahu geografického sběru dat 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5498" y="1352549"/>
            <a:ext cx="7959852" cy="4772026"/>
          </a:xfrm>
        </p:spPr>
        <p:txBody>
          <a:bodyPr rtlCol="0">
            <a:normAutofit fontScale="77500" lnSpcReduction="20000"/>
          </a:bodyPr>
          <a:lstStyle/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400" dirty="0">
                <a:solidFill>
                  <a:srgbClr val="002060"/>
                </a:solidFill>
              </a:rPr>
              <a:t>Pojem „disponibilita“ – realizace přípojky do 4 týdnů (spíše upřesnění)</a:t>
            </a:r>
          </a:p>
          <a:p>
            <a:pPr marL="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None/>
              <a:defRPr/>
            </a:pPr>
            <a:endParaRPr lang="cs-CZ" sz="34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400" dirty="0">
                <a:solidFill>
                  <a:srgbClr val="002060"/>
                </a:solidFill>
              </a:rPr>
              <a:t>Rozšíření sběru o „upload“ pro všechny typy rychlostí</a:t>
            </a:r>
          </a:p>
          <a:p>
            <a:pPr marL="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None/>
              <a:defRPr/>
            </a:pPr>
            <a:endParaRPr lang="cs-CZ" sz="34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400" dirty="0">
                <a:solidFill>
                  <a:srgbClr val="002060"/>
                </a:solidFill>
              </a:rPr>
              <a:t>Větší počet rychlostních kategorií </a:t>
            </a:r>
            <a:r>
              <a:rPr lang="cs-CZ" sz="3600" dirty="0">
                <a:solidFill>
                  <a:srgbClr val="002060"/>
                </a:solidFill>
              </a:rPr>
              <a:t>(nově rozdělení intervalů do 30 Mbit/s a intervalů nad 100 Mbit/s)</a:t>
            </a:r>
            <a:endParaRPr lang="cs-CZ" sz="3400" dirty="0">
              <a:solidFill>
                <a:srgbClr val="FF0000"/>
              </a:solidFill>
            </a:endParaRPr>
          </a:p>
          <a:p>
            <a:pPr marL="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None/>
              <a:defRPr/>
            </a:pPr>
            <a:endParaRPr lang="cs-CZ" sz="34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400" dirty="0">
                <a:solidFill>
                  <a:srgbClr val="002060"/>
                </a:solidFill>
              </a:rPr>
              <a:t>Nově maximální rychlost a rychlost očekávaná v době provozní špičky (odpovídá efektivní rychlosti)</a:t>
            </a:r>
          </a:p>
          <a:p>
            <a:pPr marL="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None/>
              <a:defRPr/>
            </a:pPr>
            <a:endParaRPr lang="cs-CZ" sz="34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400" dirty="0">
                <a:solidFill>
                  <a:srgbClr val="002060"/>
                </a:solidFill>
              </a:rPr>
              <a:t>Klasifikace VHCN sítě (4 kategorie/třídy)</a:t>
            </a: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cs-CZ" sz="3400" dirty="0">
              <a:solidFill>
                <a:srgbClr val="002060"/>
              </a:solidFill>
            </a:endParaRPr>
          </a:p>
          <a:p>
            <a:pPr marL="540000" lvl="1" indent="-5400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cs-CZ" sz="3400" dirty="0">
                <a:solidFill>
                  <a:srgbClr val="002060"/>
                </a:solidFill>
              </a:rPr>
              <a:t>Další technologické členění příloh – pouze doplnění o kategorii „ostatní“</a:t>
            </a:r>
          </a:p>
          <a:p>
            <a:pPr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981C6-4606-4063-BADA-EFBAA2367CC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756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Bublin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3251A4"/>
      </a:accent1>
      <a:accent2>
        <a:srgbClr val="899EDB"/>
      </a:accent2>
      <a:accent3>
        <a:srgbClr val="939393"/>
      </a:accent3>
      <a:accent4>
        <a:srgbClr val="20336A"/>
      </a:accent4>
      <a:accent5>
        <a:srgbClr val="595959"/>
      </a:accent5>
      <a:accent6>
        <a:srgbClr val="D4BAE7"/>
      </a:accent6>
      <a:hlink>
        <a:srgbClr val="9454C3"/>
      </a:hlink>
      <a:folHlink>
        <a:srgbClr val="3EBBF0"/>
      </a:folHlink>
    </a:clrScheme>
    <a:fontScheme name="ČTÚ - výročka">
      <a:majorFont>
        <a:latin typeface="TitilliumText25L"/>
        <a:ea typeface=""/>
        <a:cs typeface=""/>
      </a:majorFont>
      <a:minorFont>
        <a:latin typeface="TitilliumText25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le ČTÚ v podpoře vysokorychlostních sítí (21. 10. 2016, ČVTSS)" id="{77CEDE6D-3DBD-4543-A7E9-B0A509910A73}" vid="{D7C13BF8-B045-4F30-B461-2B73AA8D838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ubliny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3251A4"/>
    </a:accent1>
    <a:accent2>
      <a:srgbClr val="899EDB"/>
    </a:accent2>
    <a:accent3>
      <a:srgbClr val="939393"/>
    </a:accent3>
    <a:accent4>
      <a:srgbClr val="20336A"/>
    </a:accent4>
    <a:accent5>
      <a:srgbClr val="595959"/>
    </a:accent5>
    <a:accent6>
      <a:srgbClr val="D4BAE7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TM03457485[[fn=Síť]]</Template>
  <TotalTime>12668</TotalTime>
  <Words>713</Words>
  <Application>Microsoft Office PowerPoint</Application>
  <PresentationFormat>Předvádění na obrazovce (4:3)</PresentationFormat>
  <Paragraphs>99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TitilliumText25L</vt:lpstr>
      <vt:lpstr>Wingdings</vt:lpstr>
      <vt:lpstr>Motiv Office</vt:lpstr>
      <vt:lpstr>Sběr dat  v systému ESD  od 1. ledna 2022</vt:lpstr>
      <vt:lpstr>Program:</vt:lpstr>
      <vt:lpstr>1. Formulář ART212</vt:lpstr>
      <vt:lpstr>ART212: Sekce 1.  Hlasové služby poskytované v pevném místě</vt:lpstr>
      <vt:lpstr>ART212: Sekce 2.  Přístup k internetu v pevném místě – geografická příloha</vt:lpstr>
      <vt:lpstr>2. Formulář při ukončení/přerušení podnikání</vt:lpstr>
      <vt:lpstr>3. Změny ve sběru dat dle novely ZEK</vt:lpstr>
      <vt:lpstr>4.  Geografický sběr dat za rok 2022</vt:lpstr>
      <vt:lpstr>Změny v rozsahu geografického sběru dat I</vt:lpstr>
      <vt:lpstr>Změny v rozsahu geografického sběru dat II</vt:lpstr>
      <vt:lpstr>Změny v rozsahu geografického sběru dat III</vt:lpstr>
      <vt:lpstr>Změny ve způsobu vyplňování geografických příloh</vt:lpstr>
      <vt:lpstr>Návrh  struktury přílohy  pro sběr geografických dat na úrovni adresních míst</vt:lpstr>
      <vt:lpstr>Děkujeme za pozornost.</vt:lpstr>
    </vt:vector>
  </TitlesOfParts>
  <Company>ctu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ČTÚ v opatřeních na snižování nákladů na budování vysokorychlostních sítí   pro konferenci ČVTSS „Budoucnost metalických telekomunikačních kabelů“   (Praha, 21. října 2016)</dc:title>
  <dc:creator>EBERT Marek</dc:creator>
  <cp:lastModifiedBy>ČTÚ</cp:lastModifiedBy>
  <cp:revision>845</cp:revision>
  <cp:lastPrinted>2021-05-11T13:46:57Z</cp:lastPrinted>
  <dcterms:created xsi:type="dcterms:W3CDTF">2016-10-21T10:39:38Z</dcterms:created>
  <dcterms:modified xsi:type="dcterms:W3CDTF">2021-10-27T13:48:38Z</dcterms:modified>
</cp:coreProperties>
</file>