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11" r:id="rId4"/>
  </p:sldMasterIdLst>
  <p:notesMasterIdLst>
    <p:notesMasterId r:id="rId27"/>
  </p:notesMasterIdLst>
  <p:handoutMasterIdLst>
    <p:handoutMasterId r:id="rId28"/>
  </p:handoutMasterIdLst>
  <p:sldIdLst>
    <p:sldId id="257" r:id="rId5"/>
    <p:sldId id="264" r:id="rId6"/>
    <p:sldId id="285" r:id="rId7"/>
    <p:sldId id="262" r:id="rId8"/>
    <p:sldId id="282" r:id="rId9"/>
    <p:sldId id="259" r:id="rId10"/>
    <p:sldId id="265" r:id="rId11"/>
    <p:sldId id="266" r:id="rId12"/>
    <p:sldId id="267" r:id="rId13"/>
    <p:sldId id="260" r:id="rId14"/>
    <p:sldId id="268" r:id="rId15"/>
    <p:sldId id="271" r:id="rId16"/>
    <p:sldId id="269" r:id="rId17"/>
    <p:sldId id="283" r:id="rId18"/>
    <p:sldId id="284" r:id="rId19"/>
    <p:sldId id="273" r:id="rId20"/>
    <p:sldId id="278" r:id="rId21"/>
    <p:sldId id="279" r:id="rId22"/>
    <p:sldId id="280" r:id="rId23"/>
    <p:sldId id="281" r:id="rId24"/>
    <p:sldId id="261" r:id="rId25"/>
    <p:sldId id="272" r:id="rId26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KIEWICZOVÁ Hana" initials="HH" lastIdx="7" clrIdx="0">
    <p:extLst>
      <p:ext uri="{19B8F6BF-5375-455C-9EA6-DF929625EA0E}">
        <p15:presenceInfo xmlns:p15="http://schemas.microsoft.com/office/powerpoint/2012/main" userId="S::HankiewiczovaH@ctu.cz::ec7f0447-7c47-4408-a743-e43ee4d224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691"/>
    <a:srgbClr val="003399"/>
    <a:srgbClr val="004691"/>
    <a:srgbClr val="001AE5"/>
    <a:srgbClr val="000000"/>
    <a:srgbClr val="3333CC"/>
    <a:srgbClr val="0066FF"/>
    <a:srgbClr val="FE5200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90" autoAdjust="0"/>
  </p:normalViewPr>
  <p:slideViewPr>
    <p:cSldViewPr snapToGrid="0">
      <p:cViewPr varScale="1">
        <p:scale>
          <a:sx n="86" d="100"/>
          <a:sy n="86" d="100"/>
        </p:scale>
        <p:origin x="129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-139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cs-CZ" dirty="0">
              <a:solidFill>
                <a:srgbClr val="003399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0D4E4C8A-8ED4-4F58-B230-DB1A567A8DC5}" type="slidenum">
              <a:rPr lang="cs-CZ" smtClean="0">
                <a:solidFill>
                  <a:srgbClr val="003399"/>
                </a:solidFill>
              </a:rPr>
              <a:t>‹#›</a:t>
            </a:fld>
            <a:endParaRPr lang="cs-CZ" dirty="0">
              <a:solidFill>
                <a:srgbClr val="003399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" y="19596"/>
            <a:ext cx="564551" cy="65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Přímá spojnice 9"/>
          <p:cNvCxnSpPr/>
          <p:nvPr/>
        </p:nvCxnSpPr>
        <p:spPr>
          <a:xfrm>
            <a:off x="0" y="698894"/>
            <a:ext cx="6797675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550349" y="97977"/>
            <a:ext cx="3908849" cy="461075"/>
          </a:xfrm>
          <a:prstGeom prst="rect">
            <a:avLst/>
          </a:prstGeom>
          <a:noFill/>
        </p:spPr>
        <p:txBody>
          <a:bodyPr wrap="none" lIns="91303" tIns="45651" rIns="91303" bIns="45651" rtlCol="0">
            <a:spAutoFit/>
          </a:bodyPr>
          <a:lstStyle/>
          <a:p>
            <a:r>
              <a:rPr lang="cs-CZ" sz="2400" b="1" dirty="0">
                <a:solidFill>
                  <a:srgbClr val="003399"/>
                </a:solidFill>
                <a:latin typeface="Corbel" panose="020B0503020204020204" pitchFamily="34" charset="0"/>
              </a:rPr>
              <a:t>Český telekomunikační úřad</a:t>
            </a:r>
          </a:p>
        </p:txBody>
      </p:sp>
    </p:spTree>
    <p:extLst>
      <p:ext uri="{BB962C8B-B14F-4D97-AF65-F5344CB8AC3E}">
        <p14:creationId xmlns:p14="http://schemas.microsoft.com/office/powerpoint/2010/main" val="34482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034AE635-BBF3-4067-8A86-2E8D2B748D7E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77B6D59D-E97B-4BCD-A576-8522E87270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89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0163" y="2798916"/>
            <a:ext cx="7063674" cy="1260169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cs-CZ" sz="4400" b="1" kern="120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614576" y="91439"/>
            <a:ext cx="67219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chemeClr val="bg1"/>
                </a:solidFill>
              </a:rPr>
              <a:t>Český telekomunikační úřad</a:t>
            </a:r>
          </a:p>
        </p:txBody>
      </p:sp>
      <p:sp>
        <p:nvSpPr>
          <p:cNvPr id="21" name="Podnadpis 4"/>
          <p:cNvSpPr txBox="1">
            <a:spLocks/>
          </p:cNvSpPr>
          <p:nvPr/>
        </p:nvSpPr>
        <p:spPr>
          <a:xfrm>
            <a:off x="4132863" y="5227834"/>
            <a:ext cx="4510102" cy="775699"/>
          </a:xfrm>
          <a:prstGeom prst="rect">
            <a:avLst/>
          </a:prstGeom>
          <a:solidFill>
            <a:schemeClr val="bg1">
              <a:alpha val="58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altLang="cs-CZ" sz="2800" b="1" dirty="0">
                <a:solidFill>
                  <a:srgbClr val="2D2D8A"/>
                </a:solidFill>
              </a:rPr>
              <a:t>        </a:t>
            </a:r>
            <a:endParaRPr lang="cs-CZ" dirty="0"/>
          </a:p>
        </p:txBody>
      </p:sp>
      <p:pic>
        <p:nvPicPr>
          <p:cNvPr id="22" name="Picture 8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208465" y="5262052"/>
            <a:ext cx="734204" cy="73420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5090160" y="5334319"/>
            <a:ext cx="3454400" cy="558482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Podnadpis 4"/>
          <p:cNvSpPr txBox="1">
            <a:spLocks/>
          </p:cNvSpPr>
          <p:nvPr/>
        </p:nvSpPr>
        <p:spPr>
          <a:xfrm>
            <a:off x="4132863" y="5227834"/>
            <a:ext cx="4510102" cy="775699"/>
          </a:xfrm>
          <a:prstGeom prst="rect">
            <a:avLst/>
          </a:prstGeom>
          <a:solidFill>
            <a:schemeClr val="bg1">
              <a:alpha val="58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altLang="cs-CZ" sz="2800" b="1" dirty="0">
                <a:solidFill>
                  <a:srgbClr val="2D2D8A"/>
                </a:solidFill>
              </a:rPr>
              <a:t>        </a:t>
            </a:r>
            <a:endParaRPr lang="cs-CZ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208465" y="5262052"/>
            <a:ext cx="734204" cy="7342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odnadpis 4"/>
          <p:cNvSpPr txBox="1">
            <a:spLocks/>
          </p:cNvSpPr>
          <p:nvPr/>
        </p:nvSpPr>
        <p:spPr>
          <a:xfrm>
            <a:off x="4132863" y="5227834"/>
            <a:ext cx="4510102" cy="775699"/>
          </a:xfrm>
          <a:prstGeom prst="rect">
            <a:avLst/>
          </a:prstGeom>
          <a:solidFill>
            <a:schemeClr val="bg1">
              <a:alpha val="58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altLang="cs-CZ" sz="2800" b="1" dirty="0">
                <a:solidFill>
                  <a:srgbClr val="2D2D8A"/>
                </a:solidFill>
              </a:rPr>
              <a:t>        </a:t>
            </a:r>
            <a:endParaRPr lang="cs-CZ" dirty="0"/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208465" y="5262052"/>
            <a:ext cx="734204" cy="734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83699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1"/>
          </p:nvPr>
        </p:nvSpPr>
        <p:spPr>
          <a:xfrm>
            <a:off x="101776" y="982892"/>
            <a:ext cx="9042223" cy="587510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1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3" name="Zástupný symbol pro číslo snímku 3"/>
          <p:cNvSpPr txBox="1">
            <a:spLocks/>
          </p:cNvSpPr>
          <p:nvPr userDrawn="1"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55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5955" y="1001889"/>
            <a:ext cx="4453467" cy="58561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5687" y="1001889"/>
            <a:ext cx="4408313" cy="58561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1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3" name="Zástupný symbol pro číslo snímku 3"/>
          <p:cNvSpPr txBox="1">
            <a:spLocks/>
          </p:cNvSpPr>
          <p:nvPr userDrawn="1"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130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+2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5955" y="3093156"/>
            <a:ext cx="4453467" cy="37648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5687" y="3093156"/>
            <a:ext cx="4408313" cy="37648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95250" y="1004711"/>
            <a:ext cx="9048750" cy="198613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7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1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2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3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4" name="Zástupný symbol pro číslo snímku 3"/>
          <p:cNvSpPr txBox="1">
            <a:spLocks/>
          </p:cNvSpPr>
          <p:nvPr userDrawn="1"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8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+2 + 1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5955" y="2528714"/>
            <a:ext cx="4453467" cy="265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5687" y="2528714"/>
            <a:ext cx="4408313" cy="265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95250" y="1004712"/>
            <a:ext cx="9048750" cy="13998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95250" y="5289957"/>
            <a:ext cx="9048750" cy="13998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32719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+ 1 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5955" y="1004716"/>
            <a:ext cx="4453467" cy="33189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5687" y="1004716"/>
            <a:ext cx="4408313" cy="33189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95250" y="4410026"/>
            <a:ext cx="9048750" cy="244797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30583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1111" y="1072269"/>
            <a:ext cx="42502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41110" y="1715330"/>
            <a:ext cx="4250267" cy="51426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4" y="1057276"/>
            <a:ext cx="4498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719616"/>
            <a:ext cx="4498975" cy="513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067362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4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6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7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8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9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0" name="Zástupný symbol pro číslo snímku 3"/>
          <p:cNvSpPr txBox="1">
            <a:spLocks/>
          </p:cNvSpPr>
          <p:nvPr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  <p:sp>
        <p:nvSpPr>
          <p:cNvPr id="11" name="Zástupný symbol pro číslo snímku 3"/>
          <p:cNvSpPr txBox="1">
            <a:spLocks/>
          </p:cNvSpPr>
          <p:nvPr userDrawn="1"/>
        </p:nvSpPr>
        <p:spPr>
          <a:xfrm>
            <a:off x="8602134" y="6584544"/>
            <a:ext cx="541866" cy="254000"/>
          </a:xfrm>
          <a:prstGeom prst="rect">
            <a:avLst/>
          </a:prstGeom>
        </p:spPr>
        <p:txBody>
          <a:bodyPr lIns="36000" tIns="0" rIns="36000" bIns="36000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E2E0AA4-6A13-4A78-8374-F0E74ECD883F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611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1993" y="4406900"/>
            <a:ext cx="7772400" cy="1362075"/>
          </a:xfrm>
        </p:spPr>
        <p:txBody>
          <a:bodyPr anchor="ctr" anchorCtr="0">
            <a:normAutofit/>
          </a:bodyPr>
          <a:lstStyle>
            <a:lvl1pPr algn="ctr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48043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3999" cy="9183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732" y="970702"/>
            <a:ext cx="9076267" cy="58872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0" y="0"/>
            <a:ext cx="826851" cy="914400"/>
            <a:chOff x="0" y="0"/>
            <a:chExt cx="826851" cy="914400"/>
          </a:xfrm>
        </p:grpSpPr>
        <p:sp>
          <p:nvSpPr>
            <p:cNvPr id="8" name="Obdélník 7"/>
            <p:cNvSpPr/>
            <p:nvPr/>
          </p:nvSpPr>
          <p:spPr>
            <a:xfrm>
              <a:off x="0" y="0"/>
              <a:ext cx="826851" cy="914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732" y="52367"/>
              <a:ext cx="714593" cy="783011"/>
            </a:xfrm>
            <a:prstGeom prst="rect">
              <a:avLst/>
            </a:prstGeom>
          </p:spPr>
        </p:pic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5375" y="0"/>
            <a:ext cx="8308625" cy="9183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0" y="1"/>
            <a:ext cx="9144000" cy="924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59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2" r:id="rId1"/>
    <p:sldLayoutId id="2147484813" r:id="rId2"/>
    <p:sldLayoutId id="2147484814" r:id="rId3"/>
    <p:sldLayoutId id="2147484815" r:id="rId4"/>
    <p:sldLayoutId id="2147484816" r:id="rId5"/>
    <p:sldLayoutId id="2147484817" r:id="rId6"/>
    <p:sldLayoutId id="2147484818" r:id="rId7"/>
    <p:sldLayoutId id="2147484819" r:id="rId8"/>
    <p:sldLayoutId id="2147484820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88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FF0000"/>
          </a:solidFill>
          <a:latin typeface="+mn-lt"/>
          <a:ea typeface="+mn-ea"/>
          <a:cs typeface="+mn-cs"/>
        </a:defRPr>
      </a:lvl3pPr>
      <a:lvl4pPr marL="107315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52538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tu.cz/elektronicky-sber-dat-esd-elektronicke-komunikac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941ECE-8E92-4174-8BF4-F7F416C84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75" y="0"/>
            <a:ext cx="8308625" cy="918334"/>
          </a:xfrm>
        </p:spPr>
        <p:txBody>
          <a:bodyPr anchor="ctr">
            <a:normAutofit/>
          </a:bodyPr>
          <a:lstStyle/>
          <a:p>
            <a:r>
              <a:rPr lang="cs-CZ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Český telekomunikační úřad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98D29F6-F37B-46E1-991B-2D244218081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03" y="1819791"/>
            <a:ext cx="5537993" cy="1190763"/>
          </a:xfrm>
          <a:prstGeom prst="rect">
            <a:avLst/>
          </a:prstGeom>
        </p:spPr>
      </p:pic>
      <p:sp>
        <p:nvSpPr>
          <p:cNvPr id="5" name="Podnadpis 1">
            <a:extLst>
              <a:ext uri="{FF2B5EF4-FFF2-40B4-BE49-F238E27FC236}">
                <a16:creationId xmlns:a16="http://schemas.microsoft.com/office/drawing/2014/main" id="{80CF2FE4-3174-4B02-BA28-7FF211A9F7B6}"/>
              </a:ext>
            </a:extLst>
          </p:cNvPr>
          <p:cNvSpPr txBox="1">
            <a:spLocks/>
          </p:cNvSpPr>
          <p:nvPr/>
        </p:nvSpPr>
        <p:spPr>
          <a:xfrm>
            <a:off x="937768" y="3122428"/>
            <a:ext cx="7268462" cy="176469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1338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07315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5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Sběr dat v systému ESD </a:t>
            </a:r>
            <a:br>
              <a:rPr lang="cs-CZ" sz="5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cs-CZ" sz="5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od 1. ledna 2023</a:t>
            </a:r>
          </a:p>
        </p:txBody>
      </p:sp>
      <p:sp>
        <p:nvSpPr>
          <p:cNvPr id="10" name="Zástupný symbol pro text 2">
            <a:extLst>
              <a:ext uri="{FF2B5EF4-FFF2-40B4-BE49-F238E27FC236}">
                <a16:creationId xmlns:a16="http://schemas.microsoft.com/office/drawing/2014/main" id="{0AEC5240-251A-4995-B505-97F6898D2ED7}"/>
              </a:ext>
            </a:extLst>
          </p:cNvPr>
          <p:cNvSpPr txBox="1">
            <a:spLocks/>
          </p:cNvSpPr>
          <p:nvPr/>
        </p:nvSpPr>
        <p:spPr>
          <a:xfrm>
            <a:off x="5425720" y="5577600"/>
            <a:ext cx="3454400" cy="5584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1338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07315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Praha,  1. 11. 2022</a:t>
            </a:r>
          </a:p>
        </p:txBody>
      </p:sp>
    </p:spTree>
    <p:extLst>
      <p:ext uri="{BB962C8B-B14F-4D97-AF65-F5344CB8AC3E}">
        <p14:creationId xmlns:p14="http://schemas.microsoft.com/office/powerpoint/2010/main" val="981871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47C64-253B-445A-9D5F-D5785ABA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Geografický sběr dat za rok 2022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2F2E0B-C51A-4685-B783-CAFAE0335C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5719" y="1514305"/>
            <a:ext cx="8392561" cy="4838486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Clr>
                <a:srgbClr val="004691"/>
              </a:buClr>
            </a:pPr>
            <a:r>
              <a:rPr lang="cs-CZ" sz="28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Poprvé úplná reflexe požadavků </a:t>
            </a:r>
            <a:r>
              <a:rPr lang="cs-CZ" sz="2800" b="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§ 115a zákona o el. komunikacích, resp. čl. 22 Kodexu a souvisejících Pokynů </a:t>
            </a:r>
            <a:r>
              <a:rPr lang="cs-CZ" sz="2800" b="0" dirty="0" err="1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BoR</a:t>
            </a:r>
            <a:r>
              <a:rPr lang="cs-CZ" sz="2800" b="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(20) 42</a:t>
            </a:r>
          </a:p>
          <a:p>
            <a:pPr>
              <a:spcAft>
                <a:spcPts val="600"/>
              </a:spcAft>
              <a:buClr>
                <a:srgbClr val="004691"/>
              </a:buClr>
            </a:pPr>
            <a:r>
              <a:rPr lang="cs-CZ" sz="28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Upravené znění </a:t>
            </a:r>
            <a:r>
              <a:rPr lang="cs-CZ" sz="2800" b="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Návodných pokynů </a:t>
            </a:r>
            <a:r>
              <a:rPr lang="cs-CZ" sz="28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– věcná diskuse není předmětem tohoto workshopu </a:t>
            </a:r>
            <a:endParaRPr lang="cs-CZ" sz="2800" b="0" dirty="0">
              <a:latin typeface="Segoe UI Semilight" panose="020B0402040204020203" pitchFamily="34" charset="0"/>
              <a:cs typeface="Segoe UI Semilight" panose="020B0402040204020203" pitchFamily="34" charset="0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  <a:buClr>
                <a:srgbClr val="004691"/>
              </a:buClr>
            </a:pPr>
            <a:r>
              <a:rPr lang="cs-CZ" sz="2800" b="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Změny v rozsahu </a:t>
            </a:r>
            <a:r>
              <a:rPr lang="cs-CZ" sz="28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sledovaných ukazatelů ve vztahu k disponibilním přípojkám v detailu na adresní místa</a:t>
            </a:r>
          </a:p>
          <a:p>
            <a:pPr>
              <a:spcAft>
                <a:spcPts val="600"/>
              </a:spcAft>
              <a:buClr>
                <a:srgbClr val="004691"/>
              </a:buClr>
            </a:pPr>
            <a:r>
              <a:rPr lang="cs-CZ" sz="28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Nová příloha pro vyplňování údajů za </a:t>
            </a:r>
            <a:r>
              <a:rPr lang="cs-CZ" sz="2800" b="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ostatní technologie </a:t>
            </a:r>
            <a:r>
              <a:rPr lang="cs-CZ" sz="28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(zejména PLC) </a:t>
            </a:r>
          </a:p>
          <a:p>
            <a:endParaRPr lang="cs-CZ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052" name="Picture 4" descr="obrázek">
            <a:extLst>
              <a:ext uri="{FF2B5EF4-FFF2-40B4-BE49-F238E27FC236}">
                <a16:creationId xmlns:a16="http://schemas.microsoft.com/office/drawing/2014/main" id="{7A44DE8F-C0C9-45DC-8BA9-029B65D2E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847" y="3274538"/>
            <a:ext cx="335873" cy="33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brázek">
            <a:extLst>
              <a:ext uri="{FF2B5EF4-FFF2-40B4-BE49-F238E27FC236}">
                <a16:creationId xmlns:a16="http://schemas.microsoft.com/office/drawing/2014/main" id="{13AF92CF-C205-4A08-B337-3FAD5E82B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839" y="3274539"/>
            <a:ext cx="335874" cy="33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obrázek">
            <a:extLst>
              <a:ext uri="{FF2B5EF4-FFF2-40B4-BE49-F238E27FC236}">
                <a16:creationId xmlns:a16="http://schemas.microsoft.com/office/drawing/2014/main" id="{FE9771F8-318D-4F8B-8EAA-11C3768FC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76" y="3274538"/>
            <a:ext cx="335873" cy="33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230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47C64-253B-445A-9D5F-D5785ABA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Geografický sběr dat za rok 2022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2F2E0B-C51A-4685-B783-CAFAE0335C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4711" y="1954635"/>
            <a:ext cx="8034577" cy="4222756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4691"/>
              </a:buClr>
            </a:pP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Kromě efektivní rychlosti nově maximální dosažitelná rychlost</a:t>
            </a:r>
          </a:p>
          <a:p>
            <a:pPr>
              <a:buClr>
                <a:srgbClr val="004691"/>
              </a:buClr>
            </a:pPr>
            <a:endParaRPr lang="cs-CZ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Nově „upload“ pro oba typy rychlostí</a:t>
            </a:r>
          </a:p>
          <a:p>
            <a:pPr>
              <a:buClr>
                <a:srgbClr val="004691"/>
              </a:buClr>
            </a:pPr>
            <a:endParaRPr lang="cs-CZ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Větší počet rychlostních kategorií (nově rozdělení intervalů do 30 Mbit/s na dvě kategorie)</a:t>
            </a:r>
          </a:p>
          <a:p>
            <a:pPr>
              <a:buClr>
                <a:srgbClr val="004691"/>
              </a:buClr>
            </a:pPr>
            <a:endParaRPr lang="cs-CZ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Zavedení klasifikace VHCN sítě podle jednotlivých tříd (4 třídy/kategorie a bez VHCN)</a:t>
            </a:r>
          </a:p>
          <a:p>
            <a:pPr>
              <a:buClr>
                <a:srgbClr val="004691"/>
              </a:buClr>
            </a:pPr>
            <a:endParaRPr lang="cs-CZ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Clr>
                <a:srgbClr val="004691"/>
              </a:buClr>
              <a:buNone/>
            </a:pPr>
            <a:endParaRPr lang="cs-CZ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cs-CZ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cs-CZ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57677C3-A775-469F-856C-C6780B58EB52}"/>
              </a:ext>
            </a:extLst>
          </p:cNvPr>
          <p:cNvSpPr txBox="1"/>
          <p:nvPr/>
        </p:nvSpPr>
        <p:spPr>
          <a:xfrm>
            <a:off x="354415" y="1231204"/>
            <a:ext cx="860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Změny v rozsahu sběru dat o </a:t>
            </a:r>
            <a:r>
              <a:rPr lang="cs-CZ" sz="2800" b="1" dirty="0">
                <a:solidFill>
                  <a:srgbClr val="02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disponibilních</a:t>
            </a:r>
            <a:r>
              <a:rPr lang="cs-CZ" sz="2800" b="1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cs-CZ" sz="2800" b="1" dirty="0">
                <a:solidFill>
                  <a:srgbClr val="00339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přípojkách</a:t>
            </a:r>
          </a:p>
        </p:txBody>
      </p:sp>
    </p:spTree>
    <p:extLst>
      <p:ext uri="{BB962C8B-B14F-4D97-AF65-F5344CB8AC3E}">
        <p14:creationId xmlns:p14="http://schemas.microsoft.com/office/powerpoint/2010/main" val="238302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47C64-253B-445A-9D5F-D5785ABA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Geografický sběr dat za rok 2022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2F2E0B-C51A-4685-B783-CAFAE0335C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3288" y="2065041"/>
            <a:ext cx="8463367" cy="4126033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004691"/>
              </a:buClr>
            </a:pPr>
            <a:endParaRPr lang="cs-CZ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r>
              <a:rPr lang="cs-CZ" sz="33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Uvedení počtu přípojek na adresní místo jako dosud, k němuž se váží další ukazatele</a:t>
            </a:r>
          </a:p>
          <a:p>
            <a:pPr>
              <a:buClr>
                <a:srgbClr val="004691"/>
              </a:buClr>
            </a:pPr>
            <a:endParaRPr lang="cs-CZ" sz="3300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r>
              <a:rPr lang="cs-CZ" sz="33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Výběr příslušného kódu rychlostní kategorie (6) efektivní rychlosti pro download a upload </a:t>
            </a:r>
          </a:p>
          <a:p>
            <a:pPr>
              <a:buClr>
                <a:srgbClr val="004691"/>
              </a:buClr>
            </a:pPr>
            <a:endParaRPr lang="cs-CZ" sz="3300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r>
              <a:rPr lang="cs-CZ" sz="33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Výběr rychlostní kategorie maximální dosažitelné rychlosti (download a upload) – možnost využití automatického vyplnění (odvození z efektivní rychlosti)</a:t>
            </a:r>
          </a:p>
          <a:p>
            <a:pPr>
              <a:buClr>
                <a:srgbClr val="004691"/>
              </a:buClr>
            </a:pPr>
            <a:endParaRPr lang="cs-CZ" sz="3300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r>
              <a:rPr lang="cs-CZ" sz="33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Výběr příslušné třídy/kategorie VHCN nebo bez VHCN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429D615-A741-4DA2-990E-D5A6933D9CDE}"/>
              </a:ext>
            </a:extLst>
          </p:cNvPr>
          <p:cNvSpPr txBox="1"/>
          <p:nvPr/>
        </p:nvSpPr>
        <p:spPr>
          <a:xfrm>
            <a:off x="354415" y="1230078"/>
            <a:ext cx="8602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Změna ve způsobu vyplňování údajů o </a:t>
            </a:r>
            <a:r>
              <a:rPr lang="cs-CZ" sz="2800" b="1" dirty="0">
                <a:solidFill>
                  <a:srgbClr val="02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disponibilních</a:t>
            </a:r>
            <a:r>
              <a:rPr lang="cs-CZ" sz="2800" b="1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cs-CZ" sz="2800" b="1" dirty="0">
                <a:solidFill>
                  <a:srgbClr val="00339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přípojkách</a:t>
            </a:r>
          </a:p>
        </p:txBody>
      </p:sp>
    </p:spTree>
    <p:extLst>
      <p:ext uri="{BB962C8B-B14F-4D97-AF65-F5344CB8AC3E}">
        <p14:creationId xmlns:p14="http://schemas.microsoft.com/office/powerpoint/2010/main" val="2004396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47C64-253B-445A-9D5F-D5785ABA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Geografický sběr dat za rok 2022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2F2E0B-C51A-4685-B783-CAFAE0335C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6668" y="1575465"/>
            <a:ext cx="2700146" cy="1625415"/>
          </a:xfrm>
        </p:spPr>
        <p:txBody>
          <a:bodyPr/>
          <a:lstStyle/>
          <a:p>
            <a:pPr marL="0" indent="0">
              <a:buNone/>
            </a:pPr>
            <a:r>
              <a:rPr lang="cs-CZ" sz="28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Výběr rychlostních kategorií:</a:t>
            </a:r>
          </a:p>
          <a:p>
            <a:pPr marL="0" indent="0">
              <a:buNone/>
            </a:pPr>
            <a:endParaRPr lang="cs-CZ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cs-CZ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482D217-760F-4F6E-959C-F86FCE272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901145"/>
              </p:ext>
            </p:extLst>
          </p:nvPr>
        </p:nvGraphicFramePr>
        <p:xfrm>
          <a:off x="4037606" y="1279369"/>
          <a:ext cx="4745667" cy="2336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6192">
                  <a:extLst>
                    <a:ext uri="{9D8B030D-6E8A-4147-A177-3AD203B41FA5}">
                      <a16:colId xmlns:a16="http://schemas.microsoft.com/office/drawing/2014/main" val="1063237871"/>
                    </a:ext>
                  </a:extLst>
                </a:gridCol>
                <a:gridCol w="3819475">
                  <a:extLst>
                    <a:ext uri="{9D8B030D-6E8A-4147-A177-3AD203B41FA5}">
                      <a16:colId xmlns:a16="http://schemas.microsoft.com/office/drawing/2014/main" val="2841270769"/>
                    </a:ext>
                  </a:extLst>
                </a:gridCol>
              </a:tblGrid>
              <a:tr h="233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Kód</a:t>
                      </a:r>
                      <a:endParaRPr lang="cs-CZ" sz="110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Název</a:t>
                      </a:r>
                      <a:endParaRPr lang="cs-CZ" sz="110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049492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2_10</a:t>
                      </a:r>
                      <a:endParaRPr lang="cs-CZ" sz="110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od 2 Mbit/s (včetně) do 10 Mbit/s</a:t>
                      </a:r>
                      <a:endParaRPr lang="cs-CZ" sz="110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929655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10_30</a:t>
                      </a:r>
                      <a:endParaRPr lang="cs-CZ" sz="110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od 10 Mbit/s (včetně) do 30 Mbit/s</a:t>
                      </a:r>
                      <a:endParaRPr lang="cs-CZ" sz="110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252599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30_100</a:t>
                      </a:r>
                      <a:endParaRPr lang="cs-CZ" sz="110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od 30 Mbit/s (včetně) do 100 Mbit/s</a:t>
                      </a:r>
                      <a:endParaRPr lang="cs-CZ" sz="110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346113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100_300</a:t>
                      </a:r>
                      <a:endParaRPr lang="cs-CZ" sz="11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od 100 Mbit/s (včetně) do 300 Mbit/s</a:t>
                      </a:r>
                      <a:endParaRPr lang="cs-CZ" sz="11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7669179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300_1000</a:t>
                      </a:r>
                      <a:endParaRPr lang="cs-CZ" sz="110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od 300 Mbit/s (včetně) do 1 Gbit/s</a:t>
                      </a:r>
                      <a:endParaRPr lang="cs-CZ" sz="110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42688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1000</a:t>
                      </a:r>
                      <a:endParaRPr lang="cs-CZ" sz="110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od 1 </a:t>
                      </a:r>
                      <a:r>
                        <a:rPr lang="cs-CZ" sz="1100" dirty="0" err="1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Gbit</a:t>
                      </a:r>
                      <a:r>
                        <a:rPr lang="cs-CZ" sz="11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/s (včetně)</a:t>
                      </a:r>
                      <a:endParaRPr lang="cs-CZ" sz="11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5546949"/>
                  </a:ext>
                </a:extLst>
              </a:tr>
            </a:tbl>
          </a:graphicData>
        </a:graphic>
      </p:graphicFrame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53998A5F-AE7C-49CF-BB9D-0145D72B604C}"/>
              </a:ext>
            </a:extLst>
          </p:cNvPr>
          <p:cNvSpPr txBox="1">
            <a:spLocks/>
          </p:cNvSpPr>
          <p:nvPr/>
        </p:nvSpPr>
        <p:spPr>
          <a:xfrm>
            <a:off x="336668" y="3943312"/>
            <a:ext cx="2532366" cy="156104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1338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07315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Výběr třídy/kategorie VHCN: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D5AA5C28-0531-4175-B969-B9DC4F882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329754"/>
              </p:ext>
            </p:extLst>
          </p:nvPr>
        </p:nvGraphicFramePr>
        <p:xfrm>
          <a:off x="3312734" y="3969402"/>
          <a:ext cx="5494598" cy="2397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057">
                  <a:extLst>
                    <a:ext uri="{9D8B030D-6E8A-4147-A177-3AD203B41FA5}">
                      <a16:colId xmlns:a16="http://schemas.microsoft.com/office/drawing/2014/main" val="1583196229"/>
                    </a:ext>
                  </a:extLst>
                </a:gridCol>
                <a:gridCol w="5074541">
                  <a:extLst>
                    <a:ext uri="{9D8B030D-6E8A-4147-A177-3AD203B41FA5}">
                      <a16:colId xmlns:a16="http://schemas.microsoft.com/office/drawing/2014/main" val="1510706563"/>
                    </a:ext>
                  </a:extLst>
                </a:gridCol>
              </a:tblGrid>
              <a:tr h="2732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Kód</a:t>
                      </a:r>
                      <a:endParaRPr lang="cs-CZ" sz="110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Název</a:t>
                      </a:r>
                      <a:endParaRPr lang="cs-CZ" sz="110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9486252"/>
                  </a:ext>
                </a:extLst>
              </a:tr>
              <a:tr h="336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  <a:endParaRPr lang="cs-CZ" sz="11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Není pokryto sítí VHCN</a:t>
                      </a:r>
                      <a:endParaRPr lang="cs-CZ" sz="110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9352100"/>
                  </a:ext>
                </a:extLst>
              </a:tr>
              <a:tr h="402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  <a:endParaRPr lang="cs-CZ" sz="11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Zavedení plně optické sítě na adresní místo</a:t>
                      </a:r>
                      <a:endParaRPr lang="cs-CZ" sz="110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7731634"/>
                  </a:ext>
                </a:extLst>
              </a:tr>
              <a:tr h="461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  <a:endParaRPr lang="cs-CZ" sz="11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Zavedení plně optické sítě k základnové stanici či obdobnému AP (relevantní pro bezdrátové sítě) </a:t>
                      </a:r>
                      <a:endParaRPr lang="cs-CZ" sz="11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8691281"/>
                  </a:ext>
                </a:extLst>
              </a:tr>
              <a:tr h="461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  <a:endParaRPr lang="cs-CZ" sz="11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Na adresní místo není zavedena plně optická síť, ale jsou splněny prahové hodnoty výkonnosti 1</a:t>
                      </a:r>
                      <a:endParaRPr lang="cs-CZ" sz="11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4108155"/>
                  </a:ext>
                </a:extLst>
              </a:tr>
              <a:tr h="461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  <a:endParaRPr lang="cs-CZ" sz="11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K základnové stanici či obdobnému AP není zavedena plně optická síť, ale jsou splněny prahové hodnoty výkonnosti 2 (relevantní pro bezdrátové sítě)</a:t>
                      </a:r>
                      <a:endParaRPr lang="cs-CZ" sz="11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7596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860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47C64-253B-445A-9D5F-D5785ABA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Geografický sběr dat za rok 2022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2F2E0B-C51A-4685-B783-CAFAE0335C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5719" y="1501629"/>
            <a:ext cx="8392561" cy="4851162"/>
          </a:xfrm>
          <a:noFill/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004691"/>
              </a:buClr>
            </a:pPr>
            <a:r>
              <a:rPr lang="cs-CZ" sz="30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Testování a příprava na změny ve vykazování geografických dat prostřednictvím </a:t>
            </a:r>
            <a:r>
              <a:rPr lang="cs-CZ" sz="3000" b="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testovacího</a:t>
            </a:r>
            <a:r>
              <a:rPr lang="cs-CZ" sz="30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cs-CZ" sz="3000" b="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formuláře</a:t>
            </a:r>
          </a:p>
          <a:p>
            <a:pPr marL="0" indent="0" algn="ctr">
              <a:buClr>
                <a:srgbClr val="004691"/>
              </a:buClr>
              <a:buNone/>
            </a:pPr>
            <a:r>
              <a:rPr lang="cs-CZ" dirty="0">
                <a:solidFill>
                  <a:srgbClr val="00469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Testovací formulář DEMO22 „na žádost“</a:t>
            </a:r>
          </a:p>
          <a:p>
            <a:pPr marL="0" indent="0" algn="ctr">
              <a:spcAft>
                <a:spcPts val="600"/>
              </a:spcAft>
              <a:buClr>
                <a:srgbClr val="004691"/>
              </a:buClr>
              <a:buNone/>
            </a:pP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spcBef>
                <a:spcPts val="1800"/>
              </a:spcBef>
              <a:buClr>
                <a:srgbClr val="004691"/>
              </a:buClr>
            </a:pPr>
            <a:r>
              <a:rPr lang="cs-CZ" sz="30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Testovací formulář – pouze v rozsahu sekce 2 Služba přístupu k internetu v pevném místě (MO) včetně geografických příloh</a:t>
            </a:r>
          </a:p>
          <a:p>
            <a:pPr marL="0" indent="0">
              <a:buClr>
                <a:srgbClr val="004691"/>
              </a:buClr>
              <a:buNone/>
            </a:pPr>
            <a:endParaRPr lang="cs-CZ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286000" lvl="5" indent="0">
              <a:buNone/>
            </a:pPr>
            <a:endParaRPr lang="cs-CZ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6" name="Picture 2" descr="obrázek">
            <a:extLst>
              <a:ext uri="{FF2B5EF4-FFF2-40B4-BE49-F238E27FC236}">
                <a16:creationId xmlns:a16="http://schemas.microsoft.com/office/drawing/2014/main" id="{63215178-B0C0-46FE-80D4-68F68E8D5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687" y="3632433"/>
            <a:ext cx="669022" cy="669022"/>
          </a:xfrm>
          <a:prstGeom prst="rect">
            <a:avLst/>
          </a:prstGeom>
          <a:noFill/>
        </p:spPr>
      </p:pic>
      <p:pic>
        <p:nvPicPr>
          <p:cNvPr id="5" name="Picture 2" descr="obrázek">
            <a:extLst>
              <a:ext uri="{FF2B5EF4-FFF2-40B4-BE49-F238E27FC236}">
                <a16:creationId xmlns:a16="http://schemas.microsoft.com/office/drawing/2014/main" id="{896FC841-41A9-4182-B799-9A076F3B1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91" y="3632433"/>
            <a:ext cx="669022" cy="669022"/>
          </a:xfrm>
          <a:prstGeom prst="rect">
            <a:avLst/>
          </a:prstGeom>
          <a:noFill/>
        </p:spPr>
      </p:pic>
      <p:pic>
        <p:nvPicPr>
          <p:cNvPr id="6" name="Picture 2" descr="obrázek">
            <a:extLst>
              <a:ext uri="{FF2B5EF4-FFF2-40B4-BE49-F238E27FC236}">
                <a16:creationId xmlns:a16="http://schemas.microsoft.com/office/drawing/2014/main" id="{F1681945-01DC-4E53-9347-8691618B0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623" y="3632433"/>
            <a:ext cx="669022" cy="669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070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8014A1-B54A-4240-9DEA-8794A26A3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Testovací formulář DEMO22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714855-1DD8-4423-AB75-435BE1787D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1668" y="1535184"/>
            <a:ext cx="8498049" cy="4672669"/>
          </a:xfrm>
        </p:spPr>
        <p:txBody>
          <a:bodyPr>
            <a:normAutofit fontScale="92500"/>
          </a:bodyPr>
          <a:lstStyle/>
          <a:p>
            <a:pPr>
              <a:buClr>
                <a:srgbClr val="004691"/>
              </a:buClr>
            </a:pP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Možnost využít testovací formulář </a:t>
            </a:r>
            <a:r>
              <a:rPr lang="cs-CZ" b="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od 3. 11. 2022</a:t>
            </a:r>
          </a:p>
          <a:p>
            <a:pPr>
              <a:buClr>
                <a:srgbClr val="004691"/>
              </a:buClr>
            </a:pPr>
            <a:endParaRPr lang="cs-CZ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Testování bez kontroly správnosti odevzdaných dat!</a:t>
            </a:r>
          </a:p>
          <a:p>
            <a:pPr>
              <a:buClr>
                <a:srgbClr val="004691"/>
              </a:buClr>
            </a:pPr>
            <a:endParaRPr lang="cs-CZ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Možnost komunikace prostřednictvím kontaktních osob uvedených ve formuláři nebo prostřednictvím e-mailu: </a:t>
            </a:r>
            <a:r>
              <a:rPr lang="cs-CZ" b="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monitoringtrhu@ctu.cz</a:t>
            </a:r>
            <a:endParaRPr lang="cs-CZ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Clr>
                <a:srgbClr val="004691"/>
              </a:buClr>
              <a:buNone/>
            </a:pPr>
            <a:endParaRPr lang="cs-CZ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4211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1D6F64-A93D-44E0-AF33-06ABEB84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Testovací formulář DEMO22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2FBF10-9DE7-4D18-B0DD-562857C1D3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7061" y="1504051"/>
            <a:ext cx="3199203" cy="5192784"/>
          </a:xfrm>
        </p:spPr>
        <p:txBody>
          <a:bodyPr>
            <a:normAutofit fontScale="77500" lnSpcReduction="20000"/>
          </a:bodyPr>
          <a:lstStyle/>
          <a:p>
            <a:pPr marL="0" indent="0">
              <a:buClr>
                <a:srgbClr val="004691"/>
              </a:buClr>
              <a:buNone/>
            </a:pPr>
            <a:r>
              <a:rPr lang="cs-CZ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Umístění formuláře:</a:t>
            </a:r>
          </a:p>
          <a:p>
            <a:pPr marL="0" indent="0">
              <a:buClr>
                <a:srgbClr val="004691"/>
              </a:buClr>
              <a:buNone/>
            </a:pPr>
            <a:endParaRPr lang="cs-CZ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r>
              <a:rPr lang="cs-CZ" sz="31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 přihlášení do systému ESD</a:t>
            </a:r>
          </a:p>
          <a:p>
            <a:pPr>
              <a:buClr>
                <a:srgbClr val="004691"/>
              </a:buClr>
            </a:pPr>
            <a:endParaRPr lang="cs-CZ" sz="3100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r>
              <a:rPr lang="cs-CZ" sz="31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Oddíl </a:t>
            </a:r>
            <a:r>
              <a:rPr lang="cs-CZ" sz="3100" b="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„FORMULÁŘE NA ŽÁDOST“</a:t>
            </a:r>
          </a:p>
          <a:p>
            <a:pPr>
              <a:buClr>
                <a:srgbClr val="004691"/>
              </a:buClr>
            </a:pPr>
            <a:endParaRPr lang="cs-CZ" sz="3100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r>
              <a:rPr lang="cs-CZ" sz="31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Detail formuláře, záložka </a:t>
            </a:r>
            <a:r>
              <a:rPr lang="cs-CZ" sz="3100" b="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„Formulář“</a:t>
            </a:r>
          </a:p>
          <a:p>
            <a:pPr>
              <a:buClr>
                <a:srgbClr val="004691"/>
              </a:buClr>
            </a:pPr>
            <a:endParaRPr lang="cs-CZ" sz="3100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r>
              <a:rPr lang="cs-CZ" sz="31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Odkaz „Přijmout formulář k vyplňování“</a:t>
            </a:r>
            <a:endParaRPr lang="cs-CZ" sz="3100" b="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A146D7-645F-43C3-B920-756ED89BA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485" y="965227"/>
            <a:ext cx="5120808" cy="280960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F149402-D4E7-4716-86AE-F3F8DDBB7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33" y="3833446"/>
            <a:ext cx="5274411" cy="28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17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1D6F64-A93D-44E0-AF33-06ABEB84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Testovací formulář DEMO22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2FBF10-9DE7-4D18-B0DD-562857C1D3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7794" y="1157680"/>
            <a:ext cx="3788254" cy="5525172"/>
          </a:xfrm>
        </p:spPr>
        <p:txBody>
          <a:bodyPr>
            <a:noAutofit/>
          </a:bodyPr>
          <a:lstStyle/>
          <a:p>
            <a:pPr marL="0" indent="0">
              <a:buClr>
                <a:srgbClr val="004691"/>
              </a:buClr>
              <a:buNone/>
            </a:pPr>
            <a:endParaRPr lang="cs-CZ" sz="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r>
              <a:rPr lang="cs-CZ" sz="24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 přijetí „Formuláře na žádost“ k vyplňování se formulář chová jako standardně přidělený formulář</a:t>
            </a:r>
          </a:p>
          <a:p>
            <a:pPr>
              <a:buClr>
                <a:srgbClr val="004691"/>
              </a:buClr>
            </a:pPr>
            <a:endParaRPr lang="cs-CZ" sz="2400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r>
              <a:rPr lang="cs-CZ" sz="24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Oddíl </a:t>
            </a:r>
            <a:r>
              <a:rPr lang="cs-CZ" sz="2400" b="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„PRÁZDNÉ“</a:t>
            </a:r>
          </a:p>
          <a:p>
            <a:pPr>
              <a:buClr>
                <a:srgbClr val="004691"/>
              </a:buClr>
            </a:pPr>
            <a:endParaRPr lang="cs-CZ" sz="2400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r>
              <a:rPr lang="cs-CZ" sz="24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Detail formuláře, záložka </a:t>
            </a:r>
            <a:r>
              <a:rPr lang="cs-CZ" sz="2400" b="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„Formulář“</a:t>
            </a:r>
          </a:p>
          <a:p>
            <a:pPr>
              <a:buClr>
                <a:srgbClr val="004691"/>
              </a:buClr>
            </a:pPr>
            <a:endParaRPr lang="cs-CZ" sz="2400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r>
              <a:rPr lang="cs-CZ" sz="24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Odkaz </a:t>
            </a:r>
            <a:r>
              <a:rPr lang="cs-CZ" sz="2400" b="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„OTEVŘÍT FORMULÁŘ“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C1D22DD-C323-47CC-85E7-A6C6EFF68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442" y="968726"/>
            <a:ext cx="4820764" cy="29655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717F2A3-E962-44D3-9AAC-2AE758EC8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934" y="4118924"/>
            <a:ext cx="4018687" cy="2563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Šipka: zahnutá dolů 7">
            <a:extLst>
              <a:ext uri="{FF2B5EF4-FFF2-40B4-BE49-F238E27FC236}">
                <a16:creationId xmlns:a16="http://schemas.microsoft.com/office/drawing/2014/main" id="{205D0D36-1BE2-429E-8825-34A539D22DE0}"/>
              </a:ext>
            </a:extLst>
          </p:cNvPr>
          <p:cNvSpPr/>
          <p:nvPr/>
        </p:nvSpPr>
        <p:spPr>
          <a:xfrm rot="5400000">
            <a:off x="5569273" y="3539139"/>
            <a:ext cx="1115733" cy="429873"/>
          </a:xfrm>
          <a:prstGeom prst="curvedDownArrow">
            <a:avLst>
              <a:gd name="adj1" fmla="val 17521"/>
              <a:gd name="adj2" fmla="val 41327"/>
              <a:gd name="adj3" fmla="val 26867"/>
            </a:avLst>
          </a:prstGeom>
          <a:solidFill>
            <a:srgbClr val="00469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6670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1D6F64-A93D-44E0-AF33-06ABEB84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Testovací formulář DEMO22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2FBF10-9DE7-4D18-B0DD-562857C1D3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775" y="1275127"/>
            <a:ext cx="2980537" cy="4998924"/>
          </a:xfrm>
        </p:spPr>
        <p:txBody>
          <a:bodyPr>
            <a:normAutofit/>
          </a:bodyPr>
          <a:lstStyle/>
          <a:p>
            <a:pPr>
              <a:buClr>
                <a:srgbClr val="004691"/>
              </a:buClr>
            </a:pPr>
            <a:r>
              <a:rPr lang="cs-CZ" sz="26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Lze vyplňovat manuálně nebo pomocí importu</a:t>
            </a:r>
          </a:p>
          <a:p>
            <a:pPr>
              <a:buClr>
                <a:srgbClr val="004691"/>
              </a:buClr>
            </a:pPr>
            <a:endParaRPr lang="cs-CZ" sz="2600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r>
              <a:rPr lang="cs-CZ" sz="26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Všechny funkce z formulářů typu ART zachovány</a:t>
            </a:r>
          </a:p>
          <a:p>
            <a:pPr>
              <a:buClr>
                <a:srgbClr val="004691"/>
              </a:buClr>
            </a:pPr>
            <a:endParaRPr lang="cs-CZ" sz="2600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r>
              <a:rPr lang="cs-CZ" sz="26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8 příloh </a:t>
            </a:r>
            <a:r>
              <a:rPr lang="cs-CZ" sz="2600" b="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(název importního souboru </a:t>
            </a:r>
            <a:r>
              <a:rPr lang="cs-CZ" sz="2600" b="0" dirty="0" err="1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csv</a:t>
            </a:r>
            <a:r>
              <a:rPr lang="cs-CZ" sz="2600" b="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E0D970-07D3-45FD-B2A5-8FF8A2458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323" y="955562"/>
            <a:ext cx="4681057" cy="3131930"/>
          </a:xfrm>
          <a:prstGeom prst="rect">
            <a:avLst/>
          </a:prstGeom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1FD0BEB0-80B3-4871-BFE8-2CE8F1FFE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258721"/>
              </p:ext>
            </p:extLst>
          </p:nvPr>
        </p:nvGraphicFramePr>
        <p:xfrm>
          <a:off x="3246308" y="4071861"/>
          <a:ext cx="5630764" cy="24306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00054">
                  <a:extLst>
                    <a:ext uri="{9D8B030D-6E8A-4147-A177-3AD203B41FA5}">
                      <a16:colId xmlns:a16="http://schemas.microsoft.com/office/drawing/2014/main" val="3283556500"/>
                    </a:ext>
                  </a:extLst>
                </a:gridCol>
                <a:gridCol w="730710">
                  <a:extLst>
                    <a:ext uri="{9D8B030D-6E8A-4147-A177-3AD203B41FA5}">
                      <a16:colId xmlns:a16="http://schemas.microsoft.com/office/drawing/2014/main" val="3967832364"/>
                    </a:ext>
                  </a:extLst>
                </a:gridCol>
              </a:tblGrid>
              <a:tr h="34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Technologie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Služba přístupu k internetu prostřednictvím</a:t>
                      </a:r>
                      <a:endParaRPr lang="cs-CZ" sz="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Identifikátor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přílohy</a:t>
                      </a:r>
                      <a:endParaRPr lang="cs-CZ" sz="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7800411"/>
                  </a:ext>
                </a:extLst>
              </a:tr>
              <a:tr h="211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kovového vedení s </a:t>
                      </a:r>
                      <a:r>
                        <a:rPr lang="cs-CZ" sz="800" dirty="0" err="1">
                          <a:effectLst/>
                        </a:rPr>
                        <a:t>xDSL</a:t>
                      </a:r>
                      <a:r>
                        <a:rPr lang="cs-CZ" sz="800" dirty="0">
                          <a:effectLst/>
                        </a:rPr>
                        <a:t> (ADSL, VDSL, </a:t>
                      </a:r>
                      <a:r>
                        <a:rPr lang="cs-CZ" sz="800" dirty="0" err="1">
                          <a:effectLst/>
                        </a:rPr>
                        <a:t>FTTCab</a:t>
                      </a:r>
                      <a:r>
                        <a:rPr lang="cs-CZ" sz="800" dirty="0">
                          <a:effectLst/>
                        </a:rPr>
                        <a:t> s navazujícím DSL segmentem)</a:t>
                      </a:r>
                      <a:endParaRPr lang="cs-CZ" sz="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s2_xdsl</a:t>
                      </a:r>
                      <a:endParaRPr lang="cs-CZ" sz="80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6266040"/>
                  </a:ext>
                </a:extLst>
              </a:tr>
              <a:tr h="211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bezdrátového přístupu ve volných pásmech - zejména 2,4; 5; 60 GHz a 10 GHz nebo 17 GHz (pro spoje bod-bod)</a:t>
                      </a:r>
                      <a:endParaRPr lang="cs-CZ" sz="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s2_wifi</a:t>
                      </a:r>
                      <a:endParaRPr lang="cs-CZ" sz="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5704015"/>
                  </a:ext>
                </a:extLst>
              </a:tr>
              <a:tr h="254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bezdrátového přístupu v licencovaných pásmech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– bez zahrnutí přístupů k internetu poskytovaných prostřednictvím sítě LTE a 5G</a:t>
                      </a:r>
                      <a:endParaRPr lang="cs-CZ" sz="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s2_fwa</a:t>
                      </a:r>
                      <a:endParaRPr lang="cs-CZ" sz="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5641306"/>
                  </a:ext>
                </a:extLst>
              </a:tr>
              <a:tr h="254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bezdrátového přístupu v licencovaných pásmech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– pouze přístup k internetu v pevném místě poskytovaný prostřednictvím sítě LTE a 5G (tzv. fixní LTE/5G)</a:t>
                      </a:r>
                      <a:endParaRPr lang="cs-CZ" sz="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s2_lte</a:t>
                      </a:r>
                      <a:endParaRPr lang="cs-CZ" sz="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7923750"/>
                  </a:ext>
                </a:extLst>
              </a:tr>
              <a:tr h="192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sítě kabelové televize (zakončené kabelovým modemem)</a:t>
                      </a:r>
                      <a:endParaRPr lang="cs-CZ" sz="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s2_catv</a:t>
                      </a:r>
                      <a:endParaRPr lang="cs-CZ" sz="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00657"/>
                  </a:ext>
                </a:extLst>
              </a:tr>
              <a:tr h="192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optických vláken FTTH (optická přípojka do koncového bodu sítě u koncového uživatele)</a:t>
                      </a:r>
                      <a:endParaRPr lang="cs-CZ" sz="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s2_ftth</a:t>
                      </a:r>
                      <a:endParaRPr lang="cs-CZ" sz="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3075805"/>
                  </a:ext>
                </a:extLst>
              </a:tr>
              <a:tr h="192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optických vláken FTTB (optická přípojka k patě budovy, s výjimkou rozvodů zakončených kabelovým modemem)</a:t>
                      </a:r>
                      <a:endParaRPr lang="cs-CZ" sz="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s2_fttb</a:t>
                      </a:r>
                      <a:endParaRPr lang="cs-CZ" sz="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3429425"/>
                  </a:ext>
                </a:extLst>
              </a:tr>
              <a:tr h="192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satelitu</a:t>
                      </a:r>
                      <a:endParaRPr lang="cs-CZ" sz="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7922181"/>
                  </a:ext>
                </a:extLst>
              </a:tr>
              <a:tr h="192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silnoproudých vedení (PLC)</a:t>
                      </a:r>
                      <a:endParaRPr lang="cs-CZ" sz="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s2_ost</a:t>
                      </a:r>
                      <a:endParaRPr lang="cs-CZ" sz="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1923500"/>
                  </a:ext>
                </a:extLst>
              </a:tr>
              <a:tr h="192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ostatních způsobů</a:t>
                      </a:r>
                      <a:endParaRPr lang="cs-CZ" sz="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34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273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1D6F64-A93D-44E0-AF33-06ABEB84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Testovací formulář DEMO22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2FBF10-9DE7-4D18-B0DD-562857C1D3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2722" y="1075299"/>
            <a:ext cx="8827224" cy="1057013"/>
          </a:xfrm>
        </p:spPr>
        <p:txBody>
          <a:bodyPr>
            <a:normAutofit fontScale="62500" lnSpcReduction="20000"/>
          </a:bodyPr>
          <a:lstStyle/>
          <a:p>
            <a:pPr marL="0" indent="0">
              <a:buClr>
                <a:srgbClr val="004691"/>
              </a:buClr>
              <a:buNone/>
            </a:pPr>
            <a:r>
              <a:rPr lang="cs-CZ" sz="43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Možnost </a:t>
            </a:r>
            <a:r>
              <a:rPr lang="cs-CZ" sz="430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odvození</a:t>
            </a:r>
            <a:r>
              <a:rPr lang="cs-CZ" sz="43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cs-CZ" sz="430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maximální dosažitelné rychlosti </a:t>
            </a:r>
          </a:p>
          <a:p>
            <a:pPr marL="0" indent="0">
              <a:buClr>
                <a:srgbClr val="004691"/>
              </a:buClr>
              <a:buNone/>
            </a:pPr>
            <a:endParaRPr lang="cs-CZ" sz="29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Clr>
                <a:srgbClr val="004691"/>
              </a:buClr>
              <a:buNone/>
            </a:pPr>
            <a:r>
              <a:rPr lang="cs-CZ" sz="2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Příloha (příklad CATV)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4C39F6-7B88-4E6E-9E11-51D322640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54" y="2132312"/>
            <a:ext cx="8759005" cy="4511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817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941ECE-8E92-4174-8BF4-F7F416C84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75" y="0"/>
            <a:ext cx="8308625" cy="918334"/>
          </a:xfrm>
        </p:spPr>
        <p:txBody>
          <a:bodyPr anchor="ctr">
            <a:normAutofit/>
          </a:bodyPr>
          <a:lstStyle/>
          <a:p>
            <a:r>
              <a:rPr lang="cs-CZ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Úvodní slovo </a:t>
            </a:r>
            <a:r>
              <a:rPr lang="cs-CZ" dirty="0">
                <a:latin typeface="Segoe UI Semilight" panose="020B0402040204020203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</a:t>
            </a:r>
            <a:endParaRPr lang="cs-CZ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EAE99A-1C3A-06B0-E353-710D6048297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1728" y="1384184"/>
            <a:ext cx="8405768" cy="4794308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004691"/>
              </a:buClr>
              <a:buNone/>
            </a:pP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Opakování matka moudrosti (latinské úsloví)</a:t>
            </a:r>
          </a:p>
          <a:p>
            <a:pPr lvl="1" indent="-342900">
              <a:buClr>
                <a:srgbClr val="004691"/>
              </a:buClr>
            </a:pP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shrnutí všech již dříve prezentovaných informací </a:t>
            </a:r>
          </a:p>
          <a:p>
            <a:pPr marL="198438" lvl="1" indent="0">
              <a:buClr>
                <a:srgbClr val="004691"/>
              </a:buClr>
              <a:buNone/>
            </a:pP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(workshop 1. 11. 2021)</a:t>
            </a:r>
          </a:p>
          <a:p>
            <a:pPr marL="514350" indent="-514350">
              <a:buClr>
                <a:srgbClr val="004691"/>
              </a:buClr>
              <a:buFont typeface="+mj-lt"/>
              <a:buAutoNum type="arabicPeriod"/>
            </a:pPr>
            <a:endParaRPr lang="cs-CZ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Clr>
                <a:srgbClr val="004691"/>
              </a:buClr>
              <a:buNone/>
            </a:pP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Zásady přispívající ke zdárnému průběhu sběru dat na všech frontách</a:t>
            </a:r>
          </a:p>
          <a:p>
            <a:pPr lvl="1" indent="-342900">
              <a:buClr>
                <a:srgbClr val="004691"/>
              </a:buClr>
            </a:pPr>
            <a:r>
              <a:rPr lang="cs-CZ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zásada nejlepšího vědomí a svědomí</a:t>
            </a:r>
          </a:p>
          <a:p>
            <a:pPr lvl="1" indent="-342900">
              <a:buClr>
                <a:srgbClr val="004691"/>
              </a:buClr>
            </a:pPr>
            <a:r>
              <a:rPr lang="cs-CZ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zásada trpělivosti</a:t>
            </a:r>
          </a:p>
          <a:p>
            <a:pPr lvl="1" indent="-342900">
              <a:buClr>
                <a:srgbClr val="004691"/>
              </a:buClr>
            </a:pPr>
            <a:r>
              <a:rPr lang="cs-CZ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zásada vhodné formy komunikace</a:t>
            </a:r>
          </a:p>
          <a:p>
            <a:pPr marL="198438" lvl="1" indent="0">
              <a:buClr>
                <a:srgbClr val="004691"/>
              </a:buClr>
              <a:buNone/>
            </a:pPr>
            <a:endParaRPr lang="cs-CZ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lvl="1" indent="0">
              <a:buClr>
                <a:srgbClr val="004691"/>
              </a:buClr>
              <a:buNone/>
            </a:pPr>
            <a:r>
              <a:rPr lang="cs-CZ" sz="3200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Chybami se člověk učí (české přísloví)</a:t>
            </a:r>
          </a:p>
          <a:p>
            <a:pPr marL="198438" lvl="1" indent="0">
              <a:buClr>
                <a:srgbClr val="004691"/>
              </a:buClr>
              <a:buNone/>
            </a:pPr>
            <a:endParaRPr lang="cs-CZ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 indent="-342900">
              <a:buClr>
                <a:srgbClr val="004691"/>
              </a:buClr>
            </a:pPr>
            <a:endParaRPr lang="cs-CZ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88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8014A1-B54A-4240-9DEA-8794A26A3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Testovací formulář DEMO22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714855-1DD8-4423-AB75-435BE1787D9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9148" y="1568086"/>
            <a:ext cx="8375736" cy="4866270"/>
          </a:xfrm>
        </p:spPr>
        <p:txBody>
          <a:bodyPr>
            <a:normAutofit fontScale="85000" lnSpcReduction="10000"/>
          </a:bodyPr>
          <a:lstStyle/>
          <a:p>
            <a:pPr marL="0" indent="0">
              <a:buClr>
                <a:srgbClr val="004691"/>
              </a:buClr>
              <a:buNone/>
            </a:pPr>
            <a:r>
              <a:rPr lang="cs-CZ" sz="3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Možnost zpětné vazby z testování </a:t>
            </a:r>
            <a:r>
              <a:rPr lang="cs-CZ" sz="350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do 30.11.2022</a:t>
            </a:r>
          </a:p>
          <a:p>
            <a:pPr marL="0" indent="0">
              <a:buClr>
                <a:srgbClr val="004691"/>
              </a:buClr>
              <a:buNone/>
            </a:pPr>
            <a:endParaRPr lang="cs-CZ" sz="2800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Na konci testovacího formuláře v</a:t>
            </a:r>
            <a:r>
              <a:rPr lang="cs-CZ" b="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Poznámce</a:t>
            </a:r>
            <a:endParaRPr lang="cs-CZ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endParaRPr lang="cs-CZ" dirty="0"/>
          </a:p>
          <a:p>
            <a:pPr>
              <a:buClr>
                <a:srgbClr val="004691"/>
              </a:buClr>
            </a:pPr>
            <a:endParaRPr lang="cs-CZ" dirty="0"/>
          </a:p>
          <a:p>
            <a:pPr>
              <a:buClr>
                <a:srgbClr val="004691"/>
              </a:buClr>
            </a:pPr>
            <a:endParaRPr lang="cs-CZ" dirty="0"/>
          </a:p>
          <a:p>
            <a:pPr>
              <a:buClr>
                <a:srgbClr val="004691"/>
              </a:buClr>
            </a:pPr>
            <a:endParaRPr lang="cs-CZ" dirty="0"/>
          </a:p>
          <a:p>
            <a:pPr>
              <a:buClr>
                <a:srgbClr val="004691"/>
              </a:buClr>
            </a:pPr>
            <a:endParaRPr lang="cs-CZ" dirty="0"/>
          </a:p>
          <a:p>
            <a:pPr>
              <a:buClr>
                <a:srgbClr val="004691"/>
              </a:buClr>
            </a:pPr>
            <a:endParaRPr lang="cs-CZ" dirty="0"/>
          </a:p>
          <a:p>
            <a:pPr>
              <a:buClr>
                <a:srgbClr val="004691"/>
              </a:buClr>
            </a:pP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Nebo prostřednictvím </a:t>
            </a:r>
            <a:r>
              <a:rPr lang="cs-CZ" b="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monitoringtrhu@ctu.cz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A1C6C8A-9D58-461A-8C8B-D40487F20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931" y="2981461"/>
            <a:ext cx="4688137" cy="2605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4520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47C64-253B-445A-9D5F-D5785ABA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76" y="-1"/>
            <a:ext cx="8290518" cy="923453"/>
          </a:xfrm>
        </p:spPr>
        <p:txBody>
          <a:bodyPr>
            <a:noAutofit/>
          </a:bodyPr>
          <a:lstStyle/>
          <a:p>
            <a:r>
              <a:rPr lang="cs-CZ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Doporučení při vyplňování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2F2E0B-C51A-4685-B783-CAFAE0335C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8394" y="1258432"/>
            <a:ext cx="8587211" cy="534154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Clr>
                <a:srgbClr val="004691"/>
              </a:buClr>
              <a:buFont typeface="+mj-lt"/>
              <a:buAutoNum type="arabicPeriod"/>
            </a:pP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Pokud není cokoli jasné, jsou k dispozici kontaktní osoby či monitoringtrhu@ctu.cz</a:t>
            </a:r>
          </a:p>
          <a:p>
            <a:pPr marL="514350" indent="-514350">
              <a:buClr>
                <a:srgbClr val="004691"/>
              </a:buClr>
              <a:buFont typeface="+mj-lt"/>
              <a:buAutoNum type="arabicPeriod"/>
            </a:pPr>
            <a:endParaRPr lang="cs-CZ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514350" indent="-514350">
              <a:buClr>
                <a:srgbClr val="004691"/>
              </a:buClr>
              <a:buFont typeface="+mj-lt"/>
              <a:buAutoNum type="arabicPeriod"/>
            </a:pP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Návodné pokyny a FAQ (viz webové stránky ČTÚ -  </a:t>
            </a:r>
            <a:r>
              <a:rPr lang="cs-CZ" b="0" dirty="0">
                <a:solidFill>
                  <a:srgbClr val="02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Informace o ESD</a:t>
            </a: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  <a:r>
              <a:rPr lang="cs-CZ" b="0" dirty="0">
                <a:solidFill>
                  <a:srgbClr val="00B0F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by měly některé dotazy vyřešit, pokud nikoli viz bod 1.</a:t>
            </a:r>
          </a:p>
          <a:p>
            <a:pPr marL="514350" indent="-514350">
              <a:buClr>
                <a:srgbClr val="004691"/>
              </a:buClr>
              <a:buFont typeface="+mj-lt"/>
              <a:buAutoNum type="arabicPeriod"/>
            </a:pPr>
            <a:endParaRPr lang="cs-CZ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514350" indent="-514350">
              <a:buClr>
                <a:srgbClr val="004691"/>
              </a:buClr>
              <a:buFont typeface="+mj-lt"/>
              <a:buAutoNum type="arabicPeriod"/>
            </a:pP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Pozor na zdánlivě neexistující souvislosti a vzájemné vztahy mezi ukazateli (např. optika do koncového bodu bez VHCN???)</a:t>
            </a:r>
          </a:p>
          <a:p>
            <a:pPr marL="514350" indent="-514350">
              <a:buClr>
                <a:srgbClr val="004691"/>
              </a:buClr>
              <a:buFont typeface="+mj-lt"/>
              <a:buAutoNum type="arabicPeriod"/>
            </a:pPr>
            <a:endParaRPr lang="cs-CZ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514350" indent="-514350">
              <a:buClr>
                <a:srgbClr val="004691"/>
              </a:buClr>
              <a:buFont typeface="+mj-lt"/>
              <a:buAutoNum type="arabicPeriod"/>
            </a:pP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Pouze společně jsme schopni eliminovat zátěž dopadající na obě strany </a:t>
            </a:r>
          </a:p>
        </p:txBody>
      </p:sp>
    </p:spTree>
    <p:extLst>
      <p:ext uri="{BB962C8B-B14F-4D97-AF65-F5344CB8AC3E}">
        <p14:creationId xmlns:p14="http://schemas.microsoft.com/office/powerpoint/2010/main" val="1092806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47C64-253B-445A-9D5F-D5785ABA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Diskuse / dotazy</a:t>
            </a:r>
          </a:p>
        </p:txBody>
      </p:sp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523F5BC8-595A-40B8-9508-7194E5E9784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204" y="1642014"/>
            <a:ext cx="3194905" cy="2126609"/>
          </a:xfrm>
          <a:prstGeom prst="rect">
            <a:avLst/>
          </a:prstGeom>
          <a:solidFill>
            <a:srgbClr val="C2D9FA">
              <a:alpha val="65000"/>
            </a:srgbClr>
          </a:solidFill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8818D6F-00F9-4255-A255-956AC9F65146}"/>
              </a:ext>
            </a:extLst>
          </p:cNvPr>
          <p:cNvSpPr txBox="1"/>
          <p:nvPr/>
        </p:nvSpPr>
        <p:spPr>
          <a:xfrm>
            <a:off x="681329" y="4404220"/>
            <a:ext cx="80366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Za celý tým ESD děkujeme nejen za pozornost, ale i za spolupráci.</a:t>
            </a:r>
          </a:p>
        </p:txBody>
      </p:sp>
    </p:spTree>
    <p:extLst>
      <p:ext uri="{BB962C8B-B14F-4D97-AF65-F5344CB8AC3E}">
        <p14:creationId xmlns:p14="http://schemas.microsoft.com/office/powerpoint/2010/main" val="246463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941ECE-8E92-4174-8BF4-F7F416C84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75" y="0"/>
            <a:ext cx="8308625" cy="918334"/>
          </a:xfrm>
        </p:spPr>
        <p:txBody>
          <a:bodyPr anchor="ctr">
            <a:normAutofit/>
          </a:bodyPr>
          <a:lstStyle/>
          <a:p>
            <a:r>
              <a:rPr lang="cs-CZ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Program workshopu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EAE99A-1C3A-06B0-E353-710D6048297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6894" y="1384184"/>
            <a:ext cx="8308625" cy="5066950"/>
          </a:xfrm>
        </p:spPr>
        <p:txBody>
          <a:bodyPr>
            <a:normAutofit lnSpcReduction="10000"/>
          </a:bodyPr>
          <a:lstStyle/>
          <a:p>
            <a:pPr>
              <a:buClr>
                <a:srgbClr val="004691"/>
              </a:buClr>
            </a:pP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Novinky v systému ESD</a:t>
            </a:r>
          </a:p>
          <a:p>
            <a:pPr>
              <a:buClr>
                <a:srgbClr val="004691"/>
              </a:buClr>
            </a:pPr>
            <a:endParaRPr lang="cs-CZ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Změny ve formuláři ART222</a:t>
            </a:r>
          </a:p>
          <a:p>
            <a:pPr>
              <a:buClr>
                <a:srgbClr val="004691"/>
              </a:buClr>
            </a:pPr>
            <a:endParaRPr lang="cs-CZ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Geografický sběr dat za rok 2022 </a:t>
            </a:r>
          </a:p>
          <a:p>
            <a:pPr>
              <a:buClr>
                <a:srgbClr val="004691"/>
              </a:buClr>
            </a:pPr>
            <a:endParaRPr lang="cs-CZ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Doporučení při vyplňování</a:t>
            </a:r>
          </a:p>
          <a:p>
            <a:pPr>
              <a:buClr>
                <a:srgbClr val="004691"/>
              </a:buClr>
            </a:pPr>
            <a:endParaRPr lang="cs-CZ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Diskuse/dotazy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81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47C64-253B-445A-9D5F-D5785ABA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Novinky v systému ESD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2F2E0B-C51A-4685-B783-CAFAE0335C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776" y="1362546"/>
            <a:ext cx="5855404" cy="4866238"/>
          </a:xfrm>
        </p:spPr>
        <p:txBody>
          <a:bodyPr>
            <a:normAutofit fontScale="92500"/>
          </a:bodyPr>
          <a:lstStyle/>
          <a:p>
            <a:pPr>
              <a:buClr>
                <a:srgbClr val="004691"/>
              </a:buClr>
            </a:pPr>
            <a:r>
              <a:rPr lang="cs-CZ" sz="28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Od </a:t>
            </a:r>
            <a:r>
              <a:rPr lang="cs-CZ" sz="2800" b="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1. 4. 2022 </a:t>
            </a:r>
            <a:r>
              <a:rPr lang="cs-CZ" sz="28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účinnost vyhlášky č. 52/2022</a:t>
            </a:r>
            <a:r>
              <a:rPr lang="cs-CZ" sz="2800" b="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cs-CZ" sz="28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Sb.</a:t>
            </a:r>
            <a:r>
              <a:rPr lang="cs-CZ" sz="2800" b="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cs-CZ" sz="28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– nově </a:t>
            </a:r>
            <a:r>
              <a:rPr lang="cs-CZ" sz="2800" b="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povinnost předávat data bez žádostí</a:t>
            </a:r>
            <a:r>
              <a:rPr lang="cs-CZ" sz="28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podle § 115 zákona o el. komunikacích (již sběr dat za pololetí 2022)</a:t>
            </a:r>
          </a:p>
          <a:p>
            <a:pPr>
              <a:buClr>
                <a:srgbClr val="004691"/>
              </a:buClr>
            </a:pPr>
            <a:endParaRPr lang="cs-CZ" sz="2800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r>
              <a:rPr lang="cs-CZ" sz="28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Od </a:t>
            </a:r>
            <a:r>
              <a:rPr lang="cs-CZ" sz="2800" b="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24. 8. 2022</a:t>
            </a:r>
            <a:r>
              <a:rPr lang="cs-CZ" sz="28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systém ESD napojen na </a:t>
            </a:r>
            <a:r>
              <a:rPr lang="cs-CZ" sz="2800" b="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Portál národního bodu pro identifikaci a autentizaci (Identita občana) – </a:t>
            </a:r>
            <a:r>
              <a:rPr lang="cs-CZ" sz="280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možnost využití  </a:t>
            </a:r>
            <a:r>
              <a:rPr lang="cs-CZ" sz="28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(https://www.identitaobcana.cz)</a:t>
            </a:r>
          </a:p>
          <a:p>
            <a:pPr>
              <a:buClr>
                <a:srgbClr val="004691"/>
              </a:buClr>
            </a:pPr>
            <a:endParaRPr lang="cs-CZ" sz="2800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endParaRPr lang="cs-CZ" sz="2800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340D139-81E3-451C-9F43-8AA2C1E9B3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65821" y="1362546"/>
            <a:ext cx="2715624" cy="457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6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47C64-253B-445A-9D5F-D5785ABA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Novinky v systému ESD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2F2E0B-C51A-4685-B783-CAFAE0335C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776" y="1362546"/>
            <a:ext cx="8807332" cy="5038254"/>
          </a:xfrm>
        </p:spPr>
        <p:txBody>
          <a:bodyPr>
            <a:normAutofit/>
          </a:bodyPr>
          <a:lstStyle/>
          <a:p>
            <a:pPr>
              <a:buClr>
                <a:srgbClr val="004691"/>
              </a:buClr>
            </a:pPr>
            <a:r>
              <a:rPr lang="cs-CZ" sz="28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Od </a:t>
            </a:r>
            <a:r>
              <a:rPr lang="cs-CZ" sz="2800" b="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1. 1. 2023 </a:t>
            </a:r>
            <a:r>
              <a:rPr lang="cs-CZ" sz="28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 občany ČR a států, které implementovaly nařízení </a:t>
            </a:r>
            <a:r>
              <a:rPr lang="cs-CZ" sz="2800" b="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eIDAS</a:t>
            </a:r>
            <a:r>
              <a:rPr lang="cs-CZ" sz="28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cs-CZ" sz="280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povinnost </a:t>
            </a:r>
            <a:r>
              <a:rPr lang="cs-CZ" sz="2800" b="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přístupu do systému ESD výhradně s využitím prostředku elektronické identifikace </a:t>
            </a:r>
            <a:r>
              <a:rPr lang="cs-CZ" sz="28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prostřednictvím</a:t>
            </a:r>
            <a:r>
              <a:rPr lang="cs-CZ" sz="2800" b="0" dirty="0">
                <a:solidFill>
                  <a:srgbClr val="00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cs-CZ" sz="28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kvalifikovaného systému elektronické identifikace</a:t>
            </a:r>
          </a:p>
          <a:p>
            <a:pPr>
              <a:buClr>
                <a:srgbClr val="004691"/>
              </a:buClr>
            </a:pPr>
            <a:endParaRPr lang="cs-CZ" sz="1800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720000" lvl="1">
              <a:buClr>
                <a:srgbClr val="004691"/>
              </a:buClr>
            </a:pPr>
            <a:r>
              <a:rPr lang="cs-CZ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obecný požadavek na informační systémy a komunikaci se státem vyplývající ze zákona č. 12/2020 Sb., o právu na digitální služby a zákona č. 250/2017 Sb., o elektronické identifikaci</a:t>
            </a:r>
          </a:p>
          <a:p>
            <a:pPr marL="720000" lvl="1">
              <a:buClr>
                <a:srgbClr val="004691"/>
              </a:buClr>
            </a:pPr>
            <a:endParaRPr lang="cs-CZ" sz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720000" lvl="1">
              <a:buClr>
                <a:srgbClr val="004691"/>
              </a:buClr>
            </a:pPr>
            <a:r>
              <a:rPr lang="cs-CZ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</a:t>
            </a: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mplementace evropského nařízení </a:t>
            </a:r>
            <a:r>
              <a:rPr lang="cs-CZ" b="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eIDAS</a:t>
            </a: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5771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47C64-253B-445A-9D5F-D5785ABA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Změny ve formuláři ART222</a:t>
            </a:r>
            <a:endParaRPr lang="cs-CZ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2F2E0B-C51A-4685-B783-CAFAE0335C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5225" y="1386281"/>
            <a:ext cx="8598716" cy="4989352"/>
          </a:xfrm>
        </p:spPr>
        <p:txBody>
          <a:bodyPr>
            <a:normAutofit/>
          </a:bodyPr>
          <a:lstStyle/>
          <a:p>
            <a:pPr>
              <a:buClr>
                <a:srgbClr val="004691"/>
              </a:buClr>
            </a:pP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Formulář ART222 (sběr dat za rok 2022) – Služby poskytované v elektronických komunikacích </a:t>
            </a:r>
          </a:p>
          <a:p>
            <a:pPr lvl="1">
              <a:spcAft>
                <a:spcPts val="600"/>
              </a:spcAft>
              <a:buClr>
                <a:srgbClr val="004691"/>
              </a:buClr>
            </a:pP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adaptace na nové členění oznamovaných služeb po transpozici Kodexu (již ve sběru dat za pololetí 2022)</a:t>
            </a:r>
          </a:p>
          <a:p>
            <a:pPr lvl="1">
              <a:buClr>
                <a:srgbClr val="004691"/>
              </a:buClr>
            </a:pPr>
            <a:r>
              <a:rPr lang="cs-CZ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přidělení na začátku ledna 2023 („standardní“ postup již také bez žádosti)</a:t>
            </a:r>
            <a:endParaRPr lang="cs-CZ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endParaRPr lang="cs-CZ" sz="1400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r>
              <a:rPr lang="cs-CZ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Změny v sekcích 1, 5 a 6 (sekce 2 v samostatné části prezentace)</a:t>
            </a:r>
          </a:p>
          <a:p>
            <a:pPr marL="0" indent="0">
              <a:buClr>
                <a:srgbClr val="004691"/>
              </a:buClr>
              <a:buNone/>
            </a:pPr>
            <a:endParaRPr lang="cs-CZ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4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26080F-9597-4017-8B3D-5F9196A6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75" y="0"/>
            <a:ext cx="8308625" cy="91833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Změny ve formuláři ART222 podrobněji</a:t>
            </a:r>
            <a:endParaRPr lang="cs-CZ" b="1" kern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BC9C18-291A-4367-9F2D-5E68F645B183}"/>
              </a:ext>
            </a:extLst>
          </p:cNvPr>
          <p:cNvSpPr txBox="1">
            <a:spLocks/>
          </p:cNvSpPr>
          <p:nvPr/>
        </p:nvSpPr>
        <p:spPr>
          <a:xfrm>
            <a:off x="441092" y="2503762"/>
            <a:ext cx="8481269" cy="13358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1338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07315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4691"/>
              </a:buClr>
            </a:pPr>
            <a:r>
              <a:rPr lang="cs-CZ" sz="28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Odstranění ukazatele o </a:t>
            </a:r>
            <a:r>
              <a:rPr lang="cs-CZ" sz="2800" b="0" dirty="0">
                <a:solidFill>
                  <a:srgbClr val="02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veřejných telefonních automatech a ostatních stanicích</a:t>
            </a:r>
            <a:r>
              <a:rPr lang="cs-CZ" sz="28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– řádek 17 (již ve sběru dat za pololetí 2022)</a:t>
            </a:r>
          </a:p>
          <a:p>
            <a:pPr marL="0" indent="0">
              <a:buNone/>
            </a:pPr>
            <a:endParaRPr lang="cs-CZ" sz="2800" b="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EB968ED-97B3-4C60-8CFF-A62A6353CDED}"/>
              </a:ext>
            </a:extLst>
          </p:cNvPr>
          <p:cNvSpPr txBox="1"/>
          <p:nvPr/>
        </p:nvSpPr>
        <p:spPr>
          <a:xfrm>
            <a:off x="441092" y="1551963"/>
            <a:ext cx="765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Sekce 1. Hlasová komunikační služba - pevná </a:t>
            </a:r>
          </a:p>
        </p:txBody>
      </p:sp>
    </p:spTree>
    <p:extLst>
      <p:ext uri="{BB962C8B-B14F-4D97-AF65-F5344CB8AC3E}">
        <p14:creationId xmlns:p14="http://schemas.microsoft.com/office/powerpoint/2010/main" val="2055099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26080F-9597-4017-8B3D-5F9196A6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75" y="0"/>
            <a:ext cx="8308625" cy="91833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l-P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Změny ve formuláři ART222 podrobněji</a:t>
            </a:r>
            <a:endParaRPr lang="cs-CZ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BC9C18-291A-4367-9F2D-5E68F645B183}"/>
              </a:ext>
            </a:extLst>
          </p:cNvPr>
          <p:cNvSpPr txBox="1">
            <a:spLocks/>
          </p:cNvSpPr>
          <p:nvPr/>
        </p:nvSpPr>
        <p:spPr>
          <a:xfrm>
            <a:off x="310393" y="1971413"/>
            <a:ext cx="8598715" cy="44042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1338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07315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4691"/>
              </a:buClr>
            </a:pPr>
            <a:r>
              <a:rPr lang="cs-CZ" sz="26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Zavedení </a:t>
            </a:r>
            <a:r>
              <a:rPr lang="cs-CZ" sz="2600" b="0" dirty="0">
                <a:solidFill>
                  <a:srgbClr val="02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našeptávače</a:t>
            </a:r>
            <a:r>
              <a:rPr lang="cs-CZ" sz="26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cs-CZ" sz="2600" b="0" dirty="0">
                <a:solidFill>
                  <a:srgbClr val="02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názvů poskytovatelů mobilních služeb </a:t>
            </a:r>
            <a:r>
              <a:rPr lang="cs-CZ" sz="26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 řádku 1 (sloupec d) – připravuje se zejména – pro potřeby MVNO</a:t>
            </a:r>
          </a:p>
          <a:p>
            <a:pPr>
              <a:buClr>
                <a:srgbClr val="004691"/>
              </a:buClr>
            </a:pPr>
            <a:endParaRPr lang="cs-CZ" sz="2600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r>
              <a:rPr lang="cs-CZ" sz="26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Přidání ukazatelů o </a:t>
            </a:r>
            <a:r>
              <a:rPr lang="cs-CZ" sz="2600" b="0" dirty="0">
                <a:solidFill>
                  <a:srgbClr val="02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mobilních přístupech k internetu v 5G sítích </a:t>
            </a:r>
            <a:r>
              <a:rPr lang="cs-CZ" sz="26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</a:t>
            </a:r>
            <a:r>
              <a:rPr lang="cs-CZ" sz="2600" b="0" dirty="0">
                <a:solidFill>
                  <a:srgbClr val="02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objemu přenesených dat v 5G sítích </a:t>
            </a:r>
            <a:r>
              <a:rPr lang="cs-CZ" sz="26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 řádcích 20, 21, 24 a 25 a v přílohách 1 a 2 – zejména požadavek Evropské komise</a:t>
            </a:r>
          </a:p>
          <a:p>
            <a:pPr>
              <a:buClr>
                <a:srgbClr val="004691"/>
              </a:buClr>
            </a:pPr>
            <a:endParaRPr lang="cs-CZ" sz="2600" b="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Clr>
                <a:srgbClr val="004691"/>
              </a:buClr>
            </a:pPr>
            <a:r>
              <a:rPr lang="cs-CZ" sz="26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Přidání ukazatele o </a:t>
            </a:r>
            <a:r>
              <a:rPr lang="cs-CZ" sz="2600" b="0" dirty="0">
                <a:solidFill>
                  <a:srgbClr val="02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tržbách za M2M</a:t>
            </a:r>
            <a:r>
              <a:rPr lang="cs-CZ" sz="26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cs-CZ" sz="2600" b="0" dirty="0">
                <a:solidFill>
                  <a:srgbClr val="02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služby </a:t>
            </a:r>
            <a:r>
              <a:rPr lang="cs-CZ" sz="26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poskytované prostřednictvím SIM karet v řádku 27 (sloupec c) – stále rostoucí význam sledování těchto služeb</a:t>
            </a:r>
            <a:endParaRPr lang="cs-CZ" sz="2600" b="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9E2DF11-DC94-484B-AC1B-49AEBDD043BA}"/>
              </a:ext>
            </a:extLst>
          </p:cNvPr>
          <p:cNvSpPr txBox="1"/>
          <p:nvPr/>
        </p:nvSpPr>
        <p:spPr>
          <a:xfrm>
            <a:off x="457870" y="1239592"/>
            <a:ext cx="765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Sekce 5. Mobilní služby a služby M2M</a:t>
            </a:r>
          </a:p>
        </p:txBody>
      </p:sp>
    </p:spTree>
    <p:extLst>
      <p:ext uri="{BB962C8B-B14F-4D97-AF65-F5344CB8AC3E}">
        <p14:creationId xmlns:p14="http://schemas.microsoft.com/office/powerpoint/2010/main" val="571914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26080F-9597-4017-8B3D-5F9196A6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75" y="0"/>
            <a:ext cx="8308625" cy="91833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Změny ve formuláři ART222 podrobněji</a:t>
            </a:r>
            <a:endParaRPr lang="cs-CZ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BC9C18-291A-4367-9F2D-5E68F645B183}"/>
              </a:ext>
            </a:extLst>
          </p:cNvPr>
          <p:cNvSpPr txBox="1">
            <a:spLocks/>
          </p:cNvSpPr>
          <p:nvPr/>
        </p:nvSpPr>
        <p:spPr>
          <a:xfrm>
            <a:off x="457870" y="2084070"/>
            <a:ext cx="7724423" cy="13757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1338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07315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4691"/>
              </a:buClr>
            </a:pPr>
            <a:r>
              <a:rPr lang="cs-CZ" sz="28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Přidání ukazatele o </a:t>
            </a:r>
            <a:r>
              <a:rPr lang="cs-CZ" sz="2800" b="0" dirty="0">
                <a:solidFill>
                  <a:srgbClr val="02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tržbách</a:t>
            </a:r>
            <a:r>
              <a:rPr lang="cs-CZ" sz="28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cs-CZ" sz="2800" b="0" dirty="0">
                <a:solidFill>
                  <a:srgbClr val="02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za šíření </a:t>
            </a:r>
            <a:r>
              <a:rPr lang="cs-CZ" sz="2800" dirty="0">
                <a:solidFill>
                  <a:srgbClr val="02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satelitního </a:t>
            </a:r>
            <a:r>
              <a:rPr lang="cs-CZ" sz="2800" b="0" dirty="0">
                <a:solidFill>
                  <a:srgbClr val="0246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rozhlasového a televizního vysílání </a:t>
            </a:r>
            <a:r>
              <a:rPr lang="cs-CZ" sz="2800" b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 řádku 1 (sloupec d)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9F0F082-9D61-47D2-B018-75FDD08A82CE}"/>
              </a:ext>
            </a:extLst>
          </p:cNvPr>
          <p:cNvSpPr txBox="1"/>
          <p:nvPr/>
        </p:nvSpPr>
        <p:spPr>
          <a:xfrm>
            <a:off x="457870" y="1239593"/>
            <a:ext cx="7956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Sekce 6. Šíření rozhlasového a televizního signálu</a:t>
            </a:r>
          </a:p>
        </p:txBody>
      </p:sp>
    </p:spTree>
    <p:extLst>
      <p:ext uri="{BB962C8B-B14F-4D97-AF65-F5344CB8AC3E}">
        <p14:creationId xmlns:p14="http://schemas.microsoft.com/office/powerpoint/2010/main" val="473421159"/>
      </p:ext>
    </p:extLst>
  </p:cSld>
  <p:clrMapOvr>
    <a:masterClrMapping/>
  </p:clrMapOvr>
</p:sld>
</file>

<file path=ppt/theme/theme1.xml><?xml version="1.0" encoding="utf-8"?>
<a:theme xmlns:a="http://schemas.openxmlformats.org/drawingml/2006/main" name="ČTÚ 1">
  <a:themeElements>
    <a:clrScheme name="ČTÚ">
      <a:dk1>
        <a:srgbClr val="004691"/>
      </a:dk1>
      <a:lt1>
        <a:srgbClr val="FFFFFF"/>
      </a:lt1>
      <a:dk2>
        <a:srgbClr val="242852"/>
      </a:dk2>
      <a:lt2>
        <a:srgbClr val="ACCBF9"/>
      </a:lt2>
      <a:accent1>
        <a:srgbClr val="FF6D20"/>
      </a:accent1>
      <a:accent2>
        <a:srgbClr val="FFC000"/>
      </a:accent2>
      <a:accent3>
        <a:srgbClr val="0070C0"/>
      </a:accent3>
      <a:accent4>
        <a:srgbClr val="FF0000"/>
      </a:accent4>
      <a:accent5>
        <a:srgbClr val="990099"/>
      </a:accent5>
      <a:accent6>
        <a:srgbClr val="336699"/>
      </a:accent6>
      <a:hlink>
        <a:srgbClr val="92D050"/>
      </a:hlink>
      <a:folHlink>
        <a:srgbClr val="3EBBF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dra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843ACC7A-D8AD-4692-8D55-EB91FF51F095}" vid="{D30871D9-CA06-44DF-8ED7-3C59A924FE66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B32C95D76EF14BB8B3B588D3F76A6C" ma:contentTypeVersion="4" ma:contentTypeDescription="Vytvoří nový dokument" ma:contentTypeScope="" ma:versionID="0471859a3ea7d12ec9bcf145041b14de">
  <xsd:schema xmlns:xsd="http://www.w3.org/2001/XMLSchema" xmlns:xs="http://www.w3.org/2001/XMLSchema" xmlns:p="http://schemas.microsoft.com/office/2006/metadata/properties" xmlns:ns2="b4b9ecab-20cc-4728-8ae9-4aca307b70ae" targetNamespace="http://schemas.microsoft.com/office/2006/metadata/properties" ma:root="true" ma:fieldsID="ae9193a8f0b7310da97a3eb503d97c95" ns2:_="">
    <xsd:import namespace="b4b9ecab-20cc-4728-8ae9-4aca307b70ae"/>
    <xsd:element name="properties">
      <xsd:complexType>
        <xsd:sequence>
          <xsd:element name="documentManagement">
            <xsd:complexType>
              <xsd:all>
                <xsd:element ref="ns2:CTUNazevDokumentu" minOccurs="0"/>
                <xsd:element ref="ns2:Archivace" minOccurs="0"/>
                <xsd:element ref="ns2:Kategorie" minOccurs="0"/>
                <xsd:element ref="ns2:Index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9ecab-20cc-4728-8ae9-4aca307b70ae" elementFormDefault="qualified">
    <xsd:import namespace="http://schemas.microsoft.com/office/2006/documentManagement/types"/>
    <xsd:import namespace="http://schemas.microsoft.com/office/infopath/2007/PartnerControls"/>
    <xsd:element name="CTUNazevDokumentu" ma:index="8" nillable="true" ma:displayName="Název dokumentu" ma:internalName="CTUNazevDokumentu">
      <xsd:simpleType>
        <xsd:restriction base="dms:Text"/>
      </xsd:simpleType>
    </xsd:element>
    <xsd:element name="Archivace" ma:index="9" nillable="true" ma:displayName="Archivace" ma:internalName="Archivace">
      <xsd:simpleType>
        <xsd:restriction base="dms:DateTime"/>
      </xsd:simpleType>
    </xsd:element>
    <xsd:element name="Kategorie" ma:index="10" nillable="true" ma:displayName="Kategorie" ma:internalName="Kategorie">
      <xsd:simpleType>
        <xsd:restriction base="dms:Text"/>
      </xsd:simpleType>
    </xsd:element>
    <xsd:element name="Index" ma:index="11" nillable="true" ma:displayName="Index" ma:description="Číslo záznamu ve formátu ČČ (ČČ pořadové číslo záznamu)" ma:internalName="Index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ace xmlns="b4b9ecab-20cc-4728-8ae9-4aca307b70ae" xsi:nil="true"/>
    <Kategorie xmlns="b4b9ecab-20cc-4728-8ae9-4aca307b70ae">Obecné formuláře a šablony</Kategorie>
    <Index xmlns="b4b9ecab-20cc-4728-8ae9-4aca307b70ae">230</Index>
    <CTUNazevDokumentu xmlns="b4b9ecab-20cc-4728-8ae9-4aca307b70ae">Prezentace ČTÚ – vzor (pro promítání)</CTUNazevDokumentu>
  </documentManagement>
</p:properties>
</file>

<file path=customXml/itemProps1.xml><?xml version="1.0" encoding="utf-8"?>
<ds:datastoreItem xmlns:ds="http://schemas.openxmlformats.org/officeDocument/2006/customXml" ds:itemID="{34F272AA-42F5-4FBA-8879-17FE484DE4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b9ecab-20cc-4728-8ae9-4aca307b7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12DD07-F2DA-411C-BABB-B5D62D86C4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6A632F-FAB1-4A2E-9CB7-9E10631126E5}">
  <ds:schemaRefs>
    <ds:schemaRef ds:uri="http://purl.org/dc/dcmitype/"/>
    <ds:schemaRef ds:uri="b4b9ecab-20cc-4728-8ae9-4aca307b70a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1313</Words>
  <Application>Microsoft Office PowerPoint</Application>
  <PresentationFormat>Předvádění na obrazovce (4:3)</PresentationFormat>
  <Paragraphs>198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Arial</vt:lpstr>
      <vt:lpstr>Calibri</vt:lpstr>
      <vt:lpstr>Corbel</vt:lpstr>
      <vt:lpstr>Segoe UI Semibold</vt:lpstr>
      <vt:lpstr>Segoe UI Semilight</vt:lpstr>
      <vt:lpstr>Wingdings</vt:lpstr>
      <vt:lpstr>ČTÚ 1</vt:lpstr>
      <vt:lpstr>Český telekomunikační úřad</vt:lpstr>
      <vt:lpstr>Úvodní slovo </vt:lpstr>
      <vt:lpstr>Program workshopu</vt:lpstr>
      <vt:lpstr>Novinky v systému ESD</vt:lpstr>
      <vt:lpstr>Novinky v systému ESD</vt:lpstr>
      <vt:lpstr>Změny ve formuláři ART222</vt:lpstr>
      <vt:lpstr>Změny ve formuláři ART222 podrobněji</vt:lpstr>
      <vt:lpstr>Změny ve formuláři ART222 podrobněji</vt:lpstr>
      <vt:lpstr>Změny ve formuláři ART222 podrobněji</vt:lpstr>
      <vt:lpstr>Geografický sběr dat za rok 2022</vt:lpstr>
      <vt:lpstr>Geografický sběr dat za rok 2022</vt:lpstr>
      <vt:lpstr>Geografický sběr dat za rok 2022</vt:lpstr>
      <vt:lpstr>Geografický sběr dat za rok 2022</vt:lpstr>
      <vt:lpstr>Geografický sběr dat za rok 2022</vt:lpstr>
      <vt:lpstr>Testovací formulář DEMO22</vt:lpstr>
      <vt:lpstr>Testovací formulář DEMO22</vt:lpstr>
      <vt:lpstr>Testovací formulář DEMO22</vt:lpstr>
      <vt:lpstr>Testovací formulář DEMO22</vt:lpstr>
      <vt:lpstr>Testovací formulář DEMO22</vt:lpstr>
      <vt:lpstr>Testovací formulář DEMO22</vt:lpstr>
      <vt:lpstr>Doporučení při vyplňování</vt:lpstr>
      <vt:lpstr>Diskuse / dotazy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Český telekomunikační úřad</dc:title>
  <dc:creator>Charyparová Leona</dc:creator>
  <cp:lastModifiedBy>VOSÁHLOVÁ Veronika</cp:lastModifiedBy>
  <cp:revision>79</cp:revision>
  <cp:lastPrinted>2022-10-31T15:30:04Z</cp:lastPrinted>
  <dcterms:created xsi:type="dcterms:W3CDTF">2022-10-17T15:26:56Z</dcterms:created>
  <dcterms:modified xsi:type="dcterms:W3CDTF">2022-11-01T12:16:53Z</dcterms:modified>
</cp:coreProperties>
</file>