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2" r:id="rId3"/>
    <p:sldId id="448" r:id="rId4"/>
    <p:sldId id="399" r:id="rId5"/>
    <p:sldId id="431" r:id="rId6"/>
    <p:sldId id="432" r:id="rId7"/>
    <p:sldId id="435" r:id="rId8"/>
    <p:sldId id="440" r:id="rId9"/>
    <p:sldId id="434" r:id="rId10"/>
    <p:sldId id="441" r:id="rId11"/>
    <p:sldId id="437" r:id="rId12"/>
    <p:sldId id="445" r:id="rId13"/>
    <p:sldId id="387" r:id="rId14"/>
    <p:sldId id="443" r:id="rId15"/>
    <p:sldId id="447" r:id="rId16"/>
    <p:sldId id="444" r:id="rId17"/>
    <p:sldId id="438" r:id="rId18"/>
    <p:sldId id="446" r:id="rId19"/>
    <p:sldId id="436" r:id="rId20"/>
    <p:sldId id="439" r:id="rId21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5DAA"/>
    <a:srgbClr val="56BCE5"/>
    <a:srgbClr val="F37320"/>
    <a:srgbClr val="479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6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03FC54-DC69-49E6-8D62-AC129992D421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CC048D-C6BC-4201-867B-C6E68C81D4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46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60566A-4634-4751-B2FC-E8217D0F8937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4ED0B8-692A-4CA1-BF5D-228B4E700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321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5CF7-A581-4A7A-BDBA-44AE3CCD837A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03DA-A8B0-4F7B-92E0-B1A39E8DF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1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7A3DC-B3FF-4C33-B670-5D115901E49B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F3FF-7D4C-4F92-BBAA-012D443B9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6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5EF4-8D18-49F4-8792-0C0EBD99DE7A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FC2B-2644-4274-86AC-7804A3C9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40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8975-1D3C-4BDC-97F1-6F6D05ED8D19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81C6-4606-4063-BADA-EFBAA2367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6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70CA-C479-44E9-9588-88C01C6415A8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6959-D604-4F3E-9B4B-1434EAAD65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5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EB84-1E9A-4B0C-99BD-CB3898A51510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37C96-C3D1-433D-9F7D-99D472D52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72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BC3C4-4778-4DEB-B2C1-5FC231075C66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E91C-BC32-4DE7-8405-1A10AD75F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1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743C-BBE2-43FE-93C8-654BF7120FAB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4BDA4-E99B-4C3B-A010-BF06434F3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05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9D39-FBC7-4929-AC79-5131653D09F0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1A60-CB70-4E1F-861B-AB25EAF11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3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EEE5B-3363-4DCE-9AB4-FD7EE23E2B3D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3831-D7C9-4D53-B6D0-BD730CE80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5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3D9EE-61D6-409E-876E-77C8B52B2FFB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488D-895B-42F4-B7CE-D8D7FEBFF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42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187D9F-2044-415F-9A6A-C1FA6129C618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9507D3-CDAE-425B-873B-7E5AB7020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8163" y="419100"/>
            <a:ext cx="4730750" cy="4470400"/>
          </a:xfr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 dílčí služby přiměřeného přístupu k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internetu v pevném místě, včetně připojení potřebného pro využívání služby </a:t>
            </a: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 5. 10. 2021</a:t>
            </a:r>
            <a:br>
              <a:rPr lang="cs-CZ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ovéPole 4"/>
          <p:cNvSpPr txBox="1">
            <a:spLocks noChangeArrowheads="1"/>
          </p:cNvSpPr>
          <p:nvPr/>
        </p:nvSpPr>
        <p:spPr bwMode="auto">
          <a:xfrm>
            <a:off x="4348163" y="4740275"/>
            <a:ext cx="4730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itilliumText25L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tilliumText25L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itilliumText25L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F3732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F37320"/>
              </a:solidFill>
            </a:endParaRP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4348163" y="4740275"/>
            <a:ext cx="4730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itilliumText25L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tilliumText25L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itilliumText25L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itilliumText25L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F3732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F3732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Kvalitativní parametry – otázky k 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Domníváte se, že je nutné pro univerzální službu stanovit požadavek na parametr prodlevy? Je podle Vás navrhovaná hodnota tohoto parametru 150 </a:t>
            </a:r>
            <a:r>
              <a:rPr lang="cs-CZ" sz="2000" dirty="0" err="1">
                <a:solidFill>
                  <a:srgbClr val="002060"/>
                </a:solidFill>
              </a:rPr>
              <a:t>ms</a:t>
            </a:r>
            <a:r>
              <a:rPr lang="cs-CZ" sz="2000" dirty="0">
                <a:solidFill>
                  <a:srgbClr val="002060"/>
                </a:solidFill>
              </a:rPr>
              <a:t> odpovídající?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Domníváte se, že je nutné stanovit požadavky i na další kvalitativní parametry? Pokud ano, tak na které a s jakými hodnotami?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7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dostupnost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Úřad bude posuzovat i cenovou dostupnost předmětných služeb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V případě nepokrytých míst – nutnost řešit vyloučení duplicitního financování (čisté náklady a státní rozpočet X dotační programy)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dostupnost – otázky k 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Jak navrhujete vyhodnocovat cenovou dostupnost?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Jaká kritéria a jak navrhujete posuzovat?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30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Geografická dostupnost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Povinnost v rámci univerzální služby lze uložit na celém území státu nebo na jeho části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Možné varianty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požadavek na pokrytí celého území pouze v obecné rovině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požadavek na pokrytí konkrétněji vymezeného území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požadavek na pokrytí určitého počtu/procenta adresních míst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požadavek na pokrytí území určitého počtu/procenta obyvatel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uložení povinnosti pouze na části území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2060"/>
              </a:solidFill>
            </a:endParaRP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39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Geografická dostupnost – otázky k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Jak by měl být formulován požadavek na geografickou dostupnost služby přístupu k internetu v rámci univerzální služby? </a:t>
            </a:r>
          </a:p>
        </p:txBody>
      </p:sp>
    </p:spTree>
    <p:extLst>
      <p:ext uri="{BB962C8B-B14F-4D97-AF65-F5344CB8AC3E}">
        <p14:creationId xmlns:p14="http://schemas.microsoft.com/office/powerpoint/2010/main" val="126136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Mobilní připojení jako substitut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Nutno vzít v úvahu zejména 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srovnatelnost cen mobilní a pevné služby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schopnost mobilních sítí poskytnout službu s požadovanými kvalitativními parametry – nelze garantovat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Mobilní připojení jako substitut – otázky k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801994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Lze mobilní připojení k internetu považovat za substitut pevného připojení, případně za jakých podmínek?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Lze prostřednictvím mobilního připojení plošně dosáhnout předepsaných kvalitativních parametrů?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27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programů podpory na výstavbu sítí a aukce radiových kmitočtů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Dotační programy – pro oblasti bez dostupné služby přístupu k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solidFill>
                  <a:srgbClr val="002060"/>
                </a:solidFill>
              </a:rPr>
              <a:t>internetu o rychlosti 30 Mbit/s a vyšší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Univerzální služba nemůže nahradit státní podporu určenou pro výstavbu sítí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Budou-li mobilní připojení a služba přístupu k internetu považovány za substitut – nutnost posoudit dopad plnění závazků vzešlých z aukcí rádiových kmitočtů na dostupnost služby přístupu k internetu v rámci univerzální služby</a:t>
            </a:r>
          </a:p>
        </p:txBody>
      </p:sp>
    </p:spTree>
    <p:extLst>
      <p:ext uri="{BB962C8B-B14F-4D97-AF65-F5344CB8AC3E}">
        <p14:creationId xmlns:p14="http://schemas.microsoft.com/office/powerpoint/2010/main" val="347069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Vliv programů podpory na výstavbu sítí a aukce radiových kmitočtů – otázky k 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Jak vysoké průměrné náklady předpokládáte pro vybudování přístupu připojení pro službu přiměřeného přístupu k internetu v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solidFill>
                  <a:srgbClr val="002060"/>
                </a:solidFill>
              </a:rPr>
              <a:t>pevném místě?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Existují dle Vašeho názoru další kritéria, která musí vzít Úřad v úvahu?</a:t>
            </a: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24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 využití společného připojení i pro hlasovou komunikaci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Přístup k hlasové komunikační službě včetně potřebného připojení – v</a:t>
            </a:r>
            <a:r>
              <a:rPr lang="cs-CZ" dirty="0"/>
              <a:t> </a:t>
            </a:r>
            <a:r>
              <a:rPr lang="cs-CZ" sz="2000" dirty="0">
                <a:solidFill>
                  <a:srgbClr val="002060"/>
                </a:solidFill>
              </a:rPr>
              <a:t>současné době dostupnost zajištěna bez uložení povinnosti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Kvalita a schopnost stávající infrastruktury pro hlasovou komunikaci umožnit poskytnutí služby přístupu k internetu požadovaných parametrů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9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rámec pro provedení přezkumu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600" dirty="0">
                <a:solidFill>
                  <a:srgbClr val="002060"/>
                </a:solidFill>
              </a:rPr>
              <a:t>§ 40 odst. 2 - službou přiměřeného přístupu k internetu v pevném místě se rozumí pro účely univerzální služby služba, která umožňuje využívat nejméně tyto služby: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a) 	elektronická pošta,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b) 	vyhledávače umožňující vyhledávat a nacházet všechny druhy informací,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c) 	základní on-line nástroje pro odbornou přípravu a vzdělávání,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d) 	on-line noviny nebo zprávy,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e) 	on-line nakupování nebo objednávání zboží nebo služeb,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f) 	hledání zaměstnání a nástroje pro hledání zaměstnání,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g) 	navazování profesních kontaktů,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h) 	internetové bankovnictví,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i) 	využívání služeb elektronické veřejné správy (eGovernment),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j) 	sociální média a zasílání rychlých zpráv (instant </a:t>
            </a:r>
            <a:r>
              <a:rPr lang="cs-CZ" dirty="0" err="1">
                <a:solidFill>
                  <a:srgbClr val="002060"/>
                </a:solidFill>
              </a:rPr>
              <a:t>messaging</a:t>
            </a:r>
            <a:r>
              <a:rPr lang="cs-CZ" dirty="0">
                <a:solidFill>
                  <a:srgbClr val="002060"/>
                </a:solidFill>
              </a:rPr>
              <a:t>),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k) 	volání a videohovory ve standardní kvalitě.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457200" lvl="1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084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566863"/>
            <a:ext cx="7886700" cy="46101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457200" lvl="1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4000" b="1" dirty="0">
                <a:solidFill>
                  <a:srgbClr val="002060"/>
                </a:solidFill>
              </a:rPr>
              <a:t>Děkujeme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95357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rámec pro provedení přezkumu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Vyhláška č. 327/2006 Sb., kterou se stanoví charakteristiky přiměřených požadavků na připojení v pevném místě k veřejné komunikační síti a na přístup v pevném místě k veřejně dostupné telefonní službě a podmínky přístupu k internetu v rámci univerzální služby, ve znění vyhlášky č.</a:t>
            </a:r>
            <a:r>
              <a:rPr lang="cs-CZ" dirty="0"/>
              <a:t> </a:t>
            </a:r>
            <a:r>
              <a:rPr lang="cs-CZ" sz="2000" dirty="0">
                <a:solidFill>
                  <a:srgbClr val="002060"/>
                </a:solidFill>
              </a:rPr>
              <a:t>226/2012 Sb. (k provedení § 40 odst. 7 ZEK)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Vyhláška č. 162/2005 Sb., o stanovení parametrů kvality univerzální služby a jejich mezních hodnot, ve znění vyhlášky č.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cs-CZ" sz="2000" dirty="0">
                <a:solidFill>
                  <a:srgbClr val="002060"/>
                </a:solidFill>
              </a:rPr>
              <a:t>227/2012 Sb. (k</a:t>
            </a:r>
            <a:r>
              <a:rPr lang="cs-CZ" dirty="0"/>
              <a:t> </a:t>
            </a:r>
            <a:r>
              <a:rPr lang="cs-CZ" sz="2000" dirty="0">
                <a:solidFill>
                  <a:srgbClr val="002060"/>
                </a:solidFill>
              </a:rPr>
              <a:t>provedení § 47 odst. 3)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457200" lvl="1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07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rámec pro provedení přezkumu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566863"/>
            <a:ext cx="7886700" cy="46101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0" lvl="1" indent="0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2000" dirty="0">
                <a:solidFill>
                  <a:srgbClr val="002060"/>
                </a:solidFill>
              </a:rPr>
              <a:t>Přechodné ustanovení: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Úřad provede přezkum, zda je třeba uložit povinnost poskytovat služby podle § 38 odst. 2 písm. a) zákona o elektronických komunikacích, ve znění účinném ode dne nabytí účinnosti transpoziční novely, a to do 6 měsíců ode dne nabytí účinnosti transpoziční novely.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Vyplyne-li na základě provedeného přezkumu potřeba uložit povinnost poskytovat dílčí službu přiměřeného přístupu k internetu v pevném místě, včetně připojení potřebného pro využívání této služby, Úřad tuto povinnost uloží do 12 měsíců ode dne nabytí účinnosti transpoziční novely.</a:t>
            </a:r>
          </a:p>
        </p:txBody>
      </p:sp>
    </p:spTree>
    <p:extLst>
      <p:ext uri="{BB962C8B-B14F-4D97-AF65-F5344CB8AC3E}">
        <p14:creationId xmlns:p14="http://schemas.microsoft.com/office/powerpoint/2010/main" val="149365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 pro přezkum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Nová povinnost v rámci univerzální služby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Univerzální služba – záchranná síť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Přezkum – dvě úzce propojené části</a:t>
            </a:r>
          </a:p>
          <a:p>
            <a:pPr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služba přiměřeného přístupu k internetu v pevném místě</a:t>
            </a:r>
          </a:p>
          <a:p>
            <a:pPr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připojení potřebné pro využívání služby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Možnost využití jednoho připojení i pro hlasovou komunikaci (dílčí služba podle § 38 odst. 2 písm. b)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Existence substitutů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Souvislost s vyhláškami č. 327/2006 Sb. a č. 162/2005 Sb. (v gesci MPO)</a:t>
            </a:r>
            <a:endParaRPr lang="cs-CZ" sz="1600" dirty="0">
              <a:solidFill>
                <a:srgbClr val="002060"/>
              </a:solidFill>
            </a:endParaRPr>
          </a:p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457200" lvl="1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40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Parametry služby a související aspekty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Rychlost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Kvalitativní parametry</a:t>
            </a:r>
          </a:p>
          <a:p>
            <a:pPr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prodleva (latence)</a:t>
            </a:r>
          </a:p>
          <a:p>
            <a:pPr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kolísání kvality přenosu (</a:t>
            </a:r>
            <a:r>
              <a:rPr lang="cs-CZ" sz="1600" dirty="0" err="1">
                <a:solidFill>
                  <a:srgbClr val="002060"/>
                </a:solidFill>
              </a:rPr>
              <a:t>jitter</a:t>
            </a:r>
            <a:r>
              <a:rPr lang="cs-CZ" sz="1600" dirty="0">
                <a:solidFill>
                  <a:srgbClr val="002060"/>
                </a:solidFill>
              </a:rPr>
              <a:t>)</a:t>
            </a:r>
          </a:p>
          <a:p>
            <a:pPr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ztrátovost paketů</a:t>
            </a:r>
            <a:endParaRPr lang="cs-CZ" sz="14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Cenová dostupnost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Geografická dostupnost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Vliv programů podpory na výstavbu sítí a aukce radiových kmitočtů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9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Úřad navrhuje stanovit jako základní požadavek na běžně dostupnou rychlost – odvození od inzerované rychlosti s využitím ustanovení všeobecného oprávnění č. VO-S/1/07.2005-9, ve znění pozdějších změn (stanovení vztahu mezi inzerovanou x běžně dostupnou rychlostí)</a:t>
            </a:r>
            <a:endParaRPr lang="cs-CZ" sz="200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Běžně dostupná rychlost potřebná pro bezproblémové poskytování služby</a:t>
            </a: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10 Mbit/s pro </a:t>
            </a:r>
            <a:r>
              <a:rPr lang="cs-CZ" sz="1600" dirty="0" err="1">
                <a:solidFill>
                  <a:srgbClr val="002060"/>
                </a:solidFill>
              </a:rPr>
              <a:t>download</a:t>
            </a:r>
            <a:endParaRPr lang="cs-CZ" sz="1600" dirty="0">
              <a:solidFill>
                <a:srgbClr val="002060"/>
              </a:solidFill>
            </a:endParaRPr>
          </a:p>
          <a:p>
            <a:pPr marL="685800" lvl="2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rgbClr val="002060"/>
                </a:solidFill>
              </a:rPr>
              <a:t>upload 1/3 rychlosti </a:t>
            </a:r>
            <a:r>
              <a:rPr lang="cs-CZ" sz="1600" dirty="0" err="1">
                <a:solidFill>
                  <a:srgbClr val="002060"/>
                </a:solidFill>
              </a:rPr>
              <a:t>downloadu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4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 – otázky k diskuzi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Je dle Vašeho názoru hodnota běžně dostupné rychlosti 10 Mbit/s pro </a:t>
            </a:r>
            <a:r>
              <a:rPr lang="cs-CZ" sz="2000" dirty="0" err="1">
                <a:solidFill>
                  <a:srgbClr val="002060"/>
                </a:solidFill>
              </a:rPr>
              <a:t>download</a:t>
            </a:r>
            <a:r>
              <a:rPr lang="cs-CZ" sz="2000" dirty="0">
                <a:solidFill>
                  <a:srgbClr val="002060"/>
                </a:solidFill>
              </a:rPr>
              <a:t> dostatečná?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Je nutné stanovit pro přezkum konkrétní hodnotu běžně dostupné rychlosti také pro upload? Je dle Vašeho názoru hodnota běžně dostupné rychlosti 3 Mbit/s pro upload dostatečná?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40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Kvalitativní parametry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32325"/>
            <a:ext cx="7886700" cy="46101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4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Nutné pro dostatečné fungování služby (zejm. videohovory)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Jedná se o prodlevu (latenci), kolísání kvality přenosu (</a:t>
            </a:r>
            <a:r>
              <a:rPr lang="cs-CZ" sz="2000" dirty="0" err="1">
                <a:solidFill>
                  <a:srgbClr val="002060"/>
                </a:solidFill>
              </a:rPr>
              <a:t>jitter</a:t>
            </a:r>
            <a:r>
              <a:rPr lang="cs-CZ" sz="2000" dirty="0">
                <a:solidFill>
                  <a:srgbClr val="002060"/>
                </a:solidFill>
              </a:rPr>
              <a:t>) a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solidFill>
                  <a:srgbClr val="002060"/>
                </a:solidFill>
              </a:rPr>
              <a:t>ztrátovost paketů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2060"/>
                </a:solidFill>
              </a:rPr>
              <a:t>Stanoví vyhláška č. 162/2005 Sb., o stanovení parametrů kvality univerzální služby a jejich mezních hodnot, ve znění vyhlášky č.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cs-CZ" sz="2000" dirty="0">
                <a:solidFill>
                  <a:srgbClr val="002060"/>
                </a:solidFill>
              </a:rPr>
              <a:t>227/2012 Sb. – bude novelizována</a:t>
            </a: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228600" lvl="1" algn="just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27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ubli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3251A4"/>
      </a:accent1>
      <a:accent2>
        <a:srgbClr val="899EDB"/>
      </a:accent2>
      <a:accent3>
        <a:srgbClr val="939393"/>
      </a:accent3>
      <a:accent4>
        <a:srgbClr val="20336A"/>
      </a:accent4>
      <a:accent5>
        <a:srgbClr val="595959"/>
      </a:accent5>
      <a:accent6>
        <a:srgbClr val="D4BAE7"/>
      </a:accent6>
      <a:hlink>
        <a:srgbClr val="9454C3"/>
      </a:hlink>
      <a:folHlink>
        <a:srgbClr val="3EBBF0"/>
      </a:folHlink>
    </a:clrScheme>
    <a:fontScheme name="ČTÚ - výročka">
      <a:majorFont>
        <a:latin typeface="TitilliumText25L"/>
        <a:ea typeface=""/>
        <a:cs typeface=""/>
      </a:majorFont>
      <a:minorFont>
        <a:latin typeface="TitilliumText25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le ČTÚ v podpoře vysokorychlostních sítí (21. 10. 2016, ČVTSS)" id="{77CEDE6D-3DBD-4543-A7E9-B0A509910A73}" vid="{D7C13BF8-B045-4F30-B461-2B73AA8D838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Role ČTÚ v podpoře vysokorychlostních sítí (21. 10. 2016, ČVTSS)</Template>
  <TotalTime>0</TotalTime>
  <Words>1056</Words>
  <Application>Microsoft Office PowerPoint</Application>
  <PresentationFormat>Předvádění na obrazovce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TitilliumText25L</vt:lpstr>
      <vt:lpstr>Motiv Office</vt:lpstr>
      <vt:lpstr>  Přezkum dílčí služby přiměřeného přístupu k internetu v pevném místě, včetně připojení potřebného pro využívání služby    Praha 5. 10. 2021  </vt:lpstr>
      <vt:lpstr>Právní rámec pro provedení přezkumu</vt:lpstr>
      <vt:lpstr>Právní rámec pro provedení přezkumu</vt:lpstr>
      <vt:lpstr> Právní rámec pro provedení přezkumu</vt:lpstr>
      <vt:lpstr>Východiska pro přezkum</vt:lpstr>
      <vt:lpstr>Parametry služby a související aspekty</vt:lpstr>
      <vt:lpstr>Rychlost</vt:lpstr>
      <vt:lpstr>Rychlost – otázky k diskuzi</vt:lpstr>
      <vt:lpstr>Kvalitativní parametry</vt:lpstr>
      <vt:lpstr>Kvalitativní parametry – otázky k diskuzi</vt:lpstr>
      <vt:lpstr>Cenová dostupnost</vt:lpstr>
      <vt:lpstr>Cenová dostupnost – otázky k diskuzi</vt:lpstr>
      <vt:lpstr>Geografická dostupnost</vt:lpstr>
      <vt:lpstr>Geografická dostupnost – otázky k diskuzi</vt:lpstr>
      <vt:lpstr>Mobilní připojení jako substitut</vt:lpstr>
      <vt:lpstr>Mobilní připojení jako substitut – otázky k diskuzi</vt:lpstr>
      <vt:lpstr>Vliv programů podpory na výstavbu sítí a aukce radiových kmitočtů</vt:lpstr>
      <vt:lpstr>Vliv programů podpory na výstavbu sítí a aukce radiových kmitočtů – otázky k diskuzi</vt:lpstr>
      <vt:lpstr>Možnost využití společného připojení i pro hlasovou komunikaci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2021-10-05T13:54:03Z</dcterms:created>
  <dcterms:modified xsi:type="dcterms:W3CDTF">2021-10-05T13:54:11Z</dcterms:modified>
</cp:coreProperties>
</file>