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89" r:id="rId1"/>
  </p:sldMasterIdLst>
  <p:notesMasterIdLst>
    <p:notesMasterId r:id="rId22"/>
  </p:notesMasterIdLst>
  <p:handoutMasterIdLst>
    <p:handoutMasterId r:id="rId23"/>
  </p:handoutMasterIdLst>
  <p:sldIdLst>
    <p:sldId id="256" r:id="rId2"/>
    <p:sldId id="442" r:id="rId3"/>
    <p:sldId id="448" r:id="rId4"/>
    <p:sldId id="399" r:id="rId5"/>
    <p:sldId id="431" r:id="rId6"/>
    <p:sldId id="432" r:id="rId7"/>
    <p:sldId id="435" r:id="rId8"/>
    <p:sldId id="440" r:id="rId9"/>
    <p:sldId id="434" r:id="rId10"/>
    <p:sldId id="441" r:id="rId11"/>
    <p:sldId id="437" r:id="rId12"/>
    <p:sldId id="445" r:id="rId13"/>
    <p:sldId id="387" r:id="rId14"/>
    <p:sldId id="443" r:id="rId15"/>
    <p:sldId id="447" r:id="rId16"/>
    <p:sldId id="444" r:id="rId17"/>
    <p:sldId id="438" r:id="rId18"/>
    <p:sldId id="446" r:id="rId19"/>
    <p:sldId id="436" r:id="rId20"/>
    <p:sldId id="439" r:id="rId21"/>
  </p:sldIdLst>
  <p:sldSz cx="9144000" cy="6858000" type="screen4x3"/>
  <p:notesSz cx="6797675" cy="9928225"/>
  <p:defaultTextStyle>
    <a:defPPr>
      <a:defRPr lang="cs-CZ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tilliumText25L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tilliumText25L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tilliumText25L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tilliumText25L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tilliumText25L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tilliumText25L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tilliumText25L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tilliumText25L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tilliumText25L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4" name="Autor" initials="A" lastIdx="0" clrIdx="3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A5DAA"/>
    <a:srgbClr val="56BCE5"/>
    <a:srgbClr val="F37320"/>
    <a:srgbClr val="4796C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682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410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610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0903FC54-DC69-49E6-8D62-AC129992D421}" type="datetimeFigureOut">
              <a:rPr lang="cs-CZ"/>
              <a:pPr>
                <a:defRPr/>
              </a:pPr>
              <a:t>05.10.2021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A1CC048D-C6BC-4201-867B-C6E68C81D4B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654611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A760566A-4634-4751-B2FC-E8217D0F8937}" type="datetimeFigureOut">
              <a:rPr lang="cs-CZ"/>
              <a:pPr>
                <a:defRPr/>
              </a:pPr>
              <a:t>05.10.2021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450" y="4778375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noProof="0"/>
              <a:t>Kliknutím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014ED0B8-692A-4CA1-BF5D-228B4E70012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2432102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8C5CF7-A581-4A7A-BDBA-44AE3CCD837A}" type="datetimeFigureOut">
              <a:rPr lang="cs-CZ"/>
              <a:pPr>
                <a:defRPr/>
              </a:pPr>
              <a:t>05.10.2021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6603DA-A8B0-4F7B-92E0-B1A39E8DF50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637131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A7A3DC-B3FF-4C33-B670-5D115901E49B}" type="datetimeFigureOut">
              <a:rPr lang="cs-CZ"/>
              <a:pPr>
                <a:defRPr/>
              </a:pPr>
              <a:t>05.10.2021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94F3FF-7D4C-4F92-BBAA-012D443B925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76680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715EF4-8D18-49F4-8792-0C0EBD99DE7A}" type="datetimeFigureOut">
              <a:rPr lang="cs-CZ"/>
              <a:pPr>
                <a:defRPr/>
              </a:pPr>
              <a:t>05.10.2021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97FC2B-2644-4274-86AC-7804A3C9426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64073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AE8975-1D3C-4BDC-97F1-6F6D05ED8D19}" type="datetimeFigureOut">
              <a:rPr lang="cs-CZ"/>
              <a:pPr>
                <a:defRPr/>
              </a:pPr>
              <a:t>05.10.2021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B981C6-4606-4063-BADA-EFBAA2367CC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74672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0170CA-C479-44E9-9588-88C01C6415A8}" type="datetimeFigureOut">
              <a:rPr lang="cs-CZ"/>
              <a:pPr>
                <a:defRPr/>
              </a:pPr>
              <a:t>05.10.2021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676959-D604-4F3E-9B4B-1434EAAD657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992518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8EEB84-1E9A-4B0C-99BD-CB3898A51510}" type="datetimeFigureOut">
              <a:rPr lang="cs-CZ"/>
              <a:pPr>
                <a:defRPr/>
              </a:pPr>
              <a:t>05.10.2021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937C96-C3D1-433D-9F7D-99D472D5241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147256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FBC3C4-4778-4DEB-B2C1-5FC231075C66}" type="datetimeFigureOut">
              <a:rPr lang="cs-CZ"/>
              <a:pPr>
                <a:defRPr/>
              </a:pPr>
              <a:t>05.10.2021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79E91C-BC32-4DE7-8405-1A10AD75FC7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42167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B2743C-BBE2-43FE-93C8-654BF7120FAB}" type="datetimeFigureOut">
              <a:rPr lang="cs-CZ"/>
              <a:pPr>
                <a:defRPr/>
              </a:pPr>
              <a:t>05.10.2021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04BDA4-E99B-4C3B-A010-BF06434F373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00544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739D39-FBC7-4929-AC79-5131653D09F0}" type="datetimeFigureOut">
              <a:rPr lang="cs-CZ"/>
              <a:pPr>
                <a:defRPr/>
              </a:pPr>
              <a:t>05.10.2021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F31A60-CB70-4E1F-861B-AB25EAF117E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403336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FEEE5B-3363-4DCE-9AB4-FD7EE23E2B3D}" type="datetimeFigureOut">
              <a:rPr lang="cs-CZ"/>
              <a:pPr>
                <a:defRPr/>
              </a:pPr>
              <a:t>05.10.2021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3C3831-D7C9-4D53-B6D0-BD730CE80E1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53590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03D9EE-61D6-409E-876E-77C8B52B2FFB}" type="datetimeFigureOut">
              <a:rPr lang="cs-CZ"/>
              <a:pPr>
                <a:defRPr/>
              </a:pPr>
              <a:t>05.10.2021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34488D-895B-42F4-B7CE-D8D7FEBFF80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64274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Kliknutím lze upravit styl.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Kliknutím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5187D9F-2044-415F-9A6A-C1FA6129C618}" type="datetimeFigureOut">
              <a:rPr lang="cs-CZ"/>
              <a:pPr>
                <a:defRPr/>
              </a:pPr>
              <a:t>05.10.2021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209507D3-CDAE-425B-873B-7E5AB7020B3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tilliumText25L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tilliumText25L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tilliumText25L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tilliumText25L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tilliumText25L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tilliumText25L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tilliumText25L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tilliumText25L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348163" y="419100"/>
            <a:ext cx="4730750" cy="4470400"/>
          </a:xfrm>
          <a:solidFill>
            <a:schemeClr val="tx2">
              <a:lumMod val="20000"/>
              <a:lumOff val="80000"/>
              <a:alpha val="50000"/>
            </a:schemeClr>
          </a:solidFill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br>
              <a:rPr lang="cs-CZ" sz="28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cs-CZ" sz="28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sz="28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Přezkum dílčí služby přiměřeného přístupu k</a:t>
            </a:r>
            <a:r>
              <a:rPr lang="cs-CZ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cs-CZ" sz="28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internetu v pevném místě, včetně připojení potřebného pro využívání služby </a:t>
            </a:r>
            <a:br>
              <a:rPr lang="cs-CZ" sz="28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cs-CZ" sz="28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cs-CZ" sz="28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sz="28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Praha 5. 10. 2021</a:t>
            </a:r>
            <a:br>
              <a:rPr lang="cs-CZ" sz="2400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cs-CZ" sz="2400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cs-CZ" sz="2400" b="1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099" name="TextovéPole 4"/>
          <p:cNvSpPr txBox="1">
            <a:spLocks noChangeArrowheads="1"/>
          </p:cNvSpPr>
          <p:nvPr/>
        </p:nvSpPr>
        <p:spPr bwMode="auto">
          <a:xfrm>
            <a:off x="4348163" y="4740275"/>
            <a:ext cx="473075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TitilliumText25L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TitilliumText25L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TitilliumText25L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itilliumText25L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itilliumText25L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itilliumText25L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itilliumText25L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itilliumText25L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itilliumText25L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cs-CZ" altLang="cs-CZ" sz="1800" b="1" dirty="0">
              <a:solidFill>
                <a:srgbClr val="F37320"/>
              </a:solidFill>
            </a:endParaRP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cs-CZ" altLang="cs-CZ" sz="1800" b="1" dirty="0">
              <a:solidFill>
                <a:srgbClr val="F37320"/>
              </a:solidFill>
            </a:endParaRPr>
          </a:p>
        </p:txBody>
      </p:sp>
      <p:sp>
        <p:nvSpPr>
          <p:cNvPr id="4" name="TextovéPole 4"/>
          <p:cNvSpPr txBox="1">
            <a:spLocks noChangeArrowheads="1"/>
          </p:cNvSpPr>
          <p:nvPr/>
        </p:nvSpPr>
        <p:spPr bwMode="auto">
          <a:xfrm>
            <a:off x="4348163" y="4740275"/>
            <a:ext cx="473075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TitilliumText25L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TitilliumText25L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TitilliumText25L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itilliumText25L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itilliumText25L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itilliumText25L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itilliumText25L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itilliumText25L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itilliumText25L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cs-CZ" altLang="cs-CZ" sz="1800" b="1" dirty="0">
              <a:solidFill>
                <a:srgbClr val="F37320"/>
              </a:solidFill>
            </a:endParaRP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cs-CZ" altLang="cs-CZ" sz="1800" b="1" dirty="0">
              <a:solidFill>
                <a:srgbClr val="F37320"/>
              </a:solidFill>
            </a:endParaRP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941388"/>
          </a:xfrm>
          <a:solidFill>
            <a:schemeClr val="accent2">
              <a:alpha val="50000"/>
            </a:schemeClr>
          </a:solidFill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3000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Kvalitativní parametry – otázky k diskuzi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628650" y="1732325"/>
            <a:ext cx="7886700" cy="4610100"/>
          </a:xfrm>
        </p:spPr>
        <p:txBody>
          <a:bodyPr rtlCol="0">
            <a:normAutofit/>
          </a:bodyPr>
          <a:lstStyle/>
          <a:p>
            <a:pPr marL="0" indent="0" algn="just" eaLnBrk="1" fontAlgn="auto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cs-CZ" sz="2000" b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914400" lvl="2" indent="0" algn="just" eaLnBrk="1" fontAlgn="auto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cs-CZ" sz="1400" dirty="0">
              <a:solidFill>
                <a:srgbClr val="002060"/>
              </a:solidFill>
            </a:endParaRPr>
          </a:p>
          <a:p>
            <a:pPr marL="228600" lvl="1" algn="just" eaLnBrk="1" fontAlgn="auto" hangingPunct="1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defRPr/>
            </a:pPr>
            <a:r>
              <a:rPr lang="cs-CZ" sz="2000" dirty="0">
                <a:solidFill>
                  <a:srgbClr val="002060"/>
                </a:solidFill>
              </a:rPr>
              <a:t>Domníváte se, že je nutné pro univerzální službu stanovit požadavek na parametr prodlevy? Je podle Vás navrhovaná hodnota tohoto parametru 150 </a:t>
            </a:r>
            <a:r>
              <a:rPr lang="cs-CZ" sz="2000" dirty="0" err="1">
                <a:solidFill>
                  <a:srgbClr val="002060"/>
                </a:solidFill>
              </a:rPr>
              <a:t>ms</a:t>
            </a:r>
            <a:r>
              <a:rPr lang="cs-CZ" sz="2000" dirty="0">
                <a:solidFill>
                  <a:srgbClr val="002060"/>
                </a:solidFill>
              </a:rPr>
              <a:t> odpovídající?</a:t>
            </a:r>
          </a:p>
          <a:p>
            <a:pPr marL="228600" lvl="1" algn="just" eaLnBrk="1" fontAlgn="auto" hangingPunct="1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defRPr/>
            </a:pPr>
            <a:r>
              <a:rPr lang="cs-CZ" sz="2000" dirty="0">
                <a:solidFill>
                  <a:srgbClr val="002060"/>
                </a:solidFill>
              </a:rPr>
              <a:t>Domníváte se, že je nutné stanovit požadavky i na další kvalitativní parametry? Pokud ano, tak na které a s jakými hodnotami?</a:t>
            </a:r>
          </a:p>
          <a:p>
            <a:pPr marL="228600" lvl="1" algn="just" eaLnBrk="1" fontAlgn="auto" hangingPunct="1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defRPr/>
            </a:pPr>
            <a:endParaRPr lang="cs-CZ" sz="20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61797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941388"/>
          </a:xfrm>
          <a:solidFill>
            <a:schemeClr val="accent2">
              <a:alpha val="50000"/>
            </a:schemeClr>
          </a:solidFill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3000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Cenová dostupnost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628650" y="1732325"/>
            <a:ext cx="7886700" cy="4610100"/>
          </a:xfrm>
        </p:spPr>
        <p:txBody>
          <a:bodyPr rtlCol="0">
            <a:normAutofit/>
          </a:bodyPr>
          <a:lstStyle/>
          <a:p>
            <a:pPr marL="228600" lvl="1" algn="just" eaLnBrk="1" fontAlgn="auto" hangingPunct="1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defRPr/>
            </a:pPr>
            <a:r>
              <a:rPr lang="cs-CZ" sz="2000" dirty="0">
                <a:solidFill>
                  <a:srgbClr val="002060"/>
                </a:solidFill>
              </a:rPr>
              <a:t>Úřad bude posuzovat i cenovou dostupnost předmětných služeb</a:t>
            </a:r>
          </a:p>
          <a:p>
            <a:pPr marL="228600" lvl="1" algn="just" eaLnBrk="1" fontAlgn="auto" hangingPunct="1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defRPr/>
            </a:pPr>
            <a:r>
              <a:rPr lang="cs-CZ" sz="2000" dirty="0">
                <a:solidFill>
                  <a:srgbClr val="002060"/>
                </a:solidFill>
              </a:rPr>
              <a:t>V případě nepokrytých míst – nutnost řešit vyloučení duplicitního financování (čisté náklady a státní rozpočet X dotační programy)</a:t>
            </a:r>
          </a:p>
          <a:p>
            <a:pPr marL="228600" lvl="1" algn="just" eaLnBrk="1" fontAlgn="auto" hangingPunct="1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defRPr/>
            </a:pPr>
            <a:endParaRPr lang="cs-CZ" sz="20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494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941388"/>
          </a:xfrm>
          <a:solidFill>
            <a:schemeClr val="accent2">
              <a:alpha val="50000"/>
            </a:schemeClr>
          </a:solidFill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3000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Cenová dostupnost – otázky k diskuzi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628650" y="1732325"/>
            <a:ext cx="7886700" cy="4610100"/>
          </a:xfrm>
        </p:spPr>
        <p:txBody>
          <a:bodyPr rtlCol="0">
            <a:normAutofit/>
          </a:bodyPr>
          <a:lstStyle/>
          <a:p>
            <a:pPr marL="228600" lvl="1" algn="just" eaLnBrk="1" fontAlgn="auto" hangingPunct="1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defRPr/>
            </a:pPr>
            <a:r>
              <a:rPr lang="cs-CZ" sz="2000" dirty="0">
                <a:solidFill>
                  <a:srgbClr val="002060"/>
                </a:solidFill>
              </a:rPr>
              <a:t>Jak navrhujete vyhodnocovat cenovou dostupnost?</a:t>
            </a:r>
          </a:p>
          <a:p>
            <a:pPr marL="228600" lvl="1" algn="just" eaLnBrk="1" fontAlgn="auto" hangingPunct="1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defRPr/>
            </a:pPr>
            <a:r>
              <a:rPr lang="cs-CZ" sz="2000" dirty="0">
                <a:solidFill>
                  <a:srgbClr val="002060"/>
                </a:solidFill>
              </a:rPr>
              <a:t>Jaká kritéria a jak navrhujete posuzovat?</a:t>
            </a:r>
          </a:p>
          <a:p>
            <a:pPr marL="0" indent="0" algn="just" eaLnBrk="1" fontAlgn="auto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cs-CZ" sz="2000" b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28730217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941388"/>
          </a:xfrm>
          <a:solidFill>
            <a:schemeClr val="accent2">
              <a:alpha val="50000"/>
            </a:schemeClr>
          </a:solidFill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3000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Geografická dostupnost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628650" y="1732325"/>
            <a:ext cx="7886700" cy="4610100"/>
          </a:xfrm>
        </p:spPr>
        <p:txBody>
          <a:bodyPr rtlCol="0">
            <a:normAutofit/>
          </a:bodyPr>
          <a:lstStyle/>
          <a:p>
            <a:pPr marL="228600" lvl="1" algn="just" eaLnBrk="1" fontAlgn="auto" hangingPunct="1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defRPr/>
            </a:pPr>
            <a:r>
              <a:rPr lang="cs-CZ" sz="2000" dirty="0">
                <a:solidFill>
                  <a:srgbClr val="002060"/>
                </a:solidFill>
              </a:rPr>
              <a:t>Povinnost v rámci univerzální služby lze uložit na celém území státu nebo na jeho části</a:t>
            </a:r>
          </a:p>
          <a:p>
            <a:pPr marL="228600" lvl="1" algn="just" eaLnBrk="1" fontAlgn="auto" hangingPunct="1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defRPr/>
            </a:pPr>
            <a:r>
              <a:rPr lang="cs-CZ" sz="2000" dirty="0">
                <a:solidFill>
                  <a:srgbClr val="002060"/>
                </a:solidFill>
              </a:rPr>
              <a:t>Možné varianty</a:t>
            </a:r>
          </a:p>
          <a:p>
            <a:pPr marL="685800" lvl="2" algn="just" eaLnBrk="1" fontAlgn="auto" hangingPunct="1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defRPr/>
            </a:pPr>
            <a:r>
              <a:rPr lang="cs-CZ" sz="1600" dirty="0">
                <a:solidFill>
                  <a:srgbClr val="002060"/>
                </a:solidFill>
              </a:rPr>
              <a:t>požadavek na pokrytí celého území pouze v obecné rovině</a:t>
            </a:r>
          </a:p>
          <a:p>
            <a:pPr marL="685800" lvl="2" algn="just" eaLnBrk="1" fontAlgn="auto" hangingPunct="1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defRPr/>
            </a:pPr>
            <a:r>
              <a:rPr lang="cs-CZ" sz="1600" dirty="0">
                <a:solidFill>
                  <a:srgbClr val="002060"/>
                </a:solidFill>
              </a:rPr>
              <a:t>požadavek na pokrytí konkrétněji vymezeného území</a:t>
            </a:r>
          </a:p>
          <a:p>
            <a:pPr marL="685800" lvl="2" algn="just" eaLnBrk="1" fontAlgn="auto" hangingPunct="1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defRPr/>
            </a:pPr>
            <a:r>
              <a:rPr lang="cs-CZ" sz="1600" dirty="0">
                <a:solidFill>
                  <a:srgbClr val="002060"/>
                </a:solidFill>
              </a:rPr>
              <a:t>požadavek na pokrytí určitého počtu/procenta adresních míst</a:t>
            </a:r>
          </a:p>
          <a:p>
            <a:pPr marL="685800" lvl="2" algn="just" eaLnBrk="1" fontAlgn="auto" hangingPunct="1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defRPr/>
            </a:pPr>
            <a:r>
              <a:rPr lang="cs-CZ" sz="1600" dirty="0">
                <a:solidFill>
                  <a:srgbClr val="002060"/>
                </a:solidFill>
              </a:rPr>
              <a:t>požadavek na pokrytí území určitého počtu/procenta obyvatel</a:t>
            </a:r>
          </a:p>
          <a:p>
            <a:pPr marL="685800" lvl="2" algn="just" eaLnBrk="1" fontAlgn="auto" hangingPunct="1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defRPr/>
            </a:pPr>
            <a:r>
              <a:rPr lang="cs-CZ" sz="1600" dirty="0">
                <a:solidFill>
                  <a:srgbClr val="002060"/>
                </a:solidFill>
              </a:rPr>
              <a:t>uložení povinnosti pouze na části území</a:t>
            </a:r>
          </a:p>
          <a:p>
            <a:pPr marL="685800" lvl="2" algn="just" eaLnBrk="1" fontAlgn="auto" hangingPunct="1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defRPr/>
            </a:pPr>
            <a:endParaRPr lang="cs-CZ" sz="1600" dirty="0">
              <a:solidFill>
                <a:srgbClr val="002060"/>
              </a:solidFill>
            </a:endParaRPr>
          </a:p>
          <a:p>
            <a:pPr marL="685800" lvl="2" algn="just" eaLnBrk="1" fontAlgn="auto" hangingPunct="1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defRPr/>
            </a:pPr>
            <a:endParaRPr lang="cs-CZ" sz="16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633988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941388"/>
          </a:xfrm>
          <a:solidFill>
            <a:schemeClr val="accent2">
              <a:alpha val="50000"/>
            </a:schemeClr>
          </a:solidFill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3000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Geografická dostupnost – otázky k</a:t>
            </a:r>
            <a:r>
              <a:rPr lang="cs-CZ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cs-CZ" sz="3000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diskuzi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628650" y="1732325"/>
            <a:ext cx="7886700" cy="4610100"/>
          </a:xfrm>
        </p:spPr>
        <p:txBody>
          <a:bodyPr rtlCol="0">
            <a:normAutofit/>
          </a:bodyPr>
          <a:lstStyle/>
          <a:p>
            <a:pPr marL="228600" lvl="1" algn="just" eaLnBrk="1" fontAlgn="auto" hangingPunct="1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defRPr/>
            </a:pPr>
            <a:endParaRPr lang="cs-CZ" sz="2000" dirty="0">
              <a:solidFill>
                <a:srgbClr val="002060"/>
              </a:solidFill>
            </a:endParaRPr>
          </a:p>
          <a:p>
            <a:pPr marL="228600" lvl="1" algn="just" eaLnBrk="1" fontAlgn="auto" hangingPunct="1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defRPr/>
            </a:pPr>
            <a:r>
              <a:rPr lang="cs-CZ" sz="2000" dirty="0">
                <a:solidFill>
                  <a:srgbClr val="002060"/>
                </a:solidFill>
              </a:rPr>
              <a:t>Jak by měl být formulován požadavek na geografickou dostupnost služby přístupu k internetu v rámci univerzální služby? </a:t>
            </a:r>
          </a:p>
        </p:txBody>
      </p:sp>
    </p:spTree>
    <p:extLst>
      <p:ext uri="{BB962C8B-B14F-4D97-AF65-F5344CB8AC3E}">
        <p14:creationId xmlns:p14="http://schemas.microsoft.com/office/powerpoint/2010/main" val="126136536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941388"/>
          </a:xfrm>
          <a:solidFill>
            <a:schemeClr val="accent2">
              <a:alpha val="50000"/>
            </a:schemeClr>
          </a:solidFill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3000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Mobilní připojení jako substitut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628650" y="1732325"/>
            <a:ext cx="7886700" cy="4610100"/>
          </a:xfrm>
        </p:spPr>
        <p:txBody>
          <a:bodyPr rtlCol="0">
            <a:normAutofit/>
          </a:bodyPr>
          <a:lstStyle/>
          <a:p>
            <a:pPr marL="228600" lvl="1" algn="just" eaLnBrk="1" fontAlgn="auto" hangingPunct="1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defRPr/>
            </a:pPr>
            <a:r>
              <a:rPr lang="cs-CZ" sz="2000" dirty="0">
                <a:solidFill>
                  <a:srgbClr val="002060"/>
                </a:solidFill>
              </a:rPr>
              <a:t>Nutno vzít v úvahu zejména </a:t>
            </a:r>
          </a:p>
          <a:p>
            <a:pPr marL="685800" lvl="2" algn="just" eaLnBrk="1" fontAlgn="auto" hangingPunct="1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defRPr/>
            </a:pPr>
            <a:r>
              <a:rPr lang="cs-CZ" sz="1600" dirty="0">
                <a:solidFill>
                  <a:srgbClr val="002060"/>
                </a:solidFill>
              </a:rPr>
              <a:t>srovnatelnost cen mobilní a pevné služby</a:t>
            </a:r>
          </a:p>
          <a:p>
            <a:pPr marL="685800" lvl="2" algn="just" eaLnBrk="1" fontAlgn="auto" hangingPunct="1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defRPr/>
            </a:pPr>
            <a:r>
              <a:rPr lang="cs-CZ" sz="1600" dirty="0">
                <a:solidFill>
                  <a:srgbClr val="002060"/>
                </a:solidFill>
              </a:rPr>
              <a:t>schopnost mobilních sítí poskytnout službu s požadovanými kvalitativními parametry – nelze garantovat</a:t>
            </a:r>
          </a:p>
          <a:p>
            <a:pPr marL="685800" lvl="2" algn="just" eaLnBrk="1" fontAlgn="auto" hangingPunct="1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defRPr/>
            </a:pPr>
            <a:endParaRPr lang="cs-CZ" sz="16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24325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941388"/>
          </a:xfrm>
          <a:solidFill>
            <a:schemeClr val="accent2">
              <a:alpha val="50000"/>
            </a:schemeClr>
          </a:solidFill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3000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Mobilní připojení jako substitut – otázky k</a:t>
            </a:r>
            <a:r>
              <a:rPr lang="cs-CZ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cs-CZ" sz="3000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diskuzi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628650" y="1801994"/>
            <a:ext cx="7886700" cy="4610100"/>
          </a:xfrm>
        </p:spPr>
        <p:txBody>
          <a:bodyPr rtlCol="0">
            <a:normAutofit/>
          </a:bodyPr>
          <a:lstStyle/>
          <a:p>
            <a:pPr marL="228600" lvl="1" algn="just" eaLnBrk="1" fontAlgn="auto" hangingPunct="1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defRPr/>
            </a:pPr>
            <a:r>
              <a:rPr lang="cs-CZ" sz="2000" dirty="0">
                <a:solidFill>
                  <a:srgbClr val="002060"/>
                </a:solidFill>
              </a:rPr>
              <a:t>Lze mobilní připojení k internetu považovat za substitut pevného připojení, případně za jakých podmínek?</a:t>
            </a:r>
          </a:p>
          <a:p>
            <a:pPr marL="228600" lvl="1" algn="just" eaLnBrk="1" fontAlgn="auto" hangingPunct="1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defRPr/>
            </a:pPr>
            <a:r>
              <a:rPr lang="cs-CZ" sz="2000" dirty="0">
                <a:solidFill>
                  <a:srgbClr val="002060"/>
                </a:solidFill>
              </a:rPr>
              <a:t>Lze prostřednictvím mobilního připojení plošně dosáhnout předepsaných kvalitativních parametrů?</a:t>
            </a:r>
          </a:p>
          <a:p>
            <a:pPr marL="0" indent="0" algn="just" eaLnBrk="1" fontAlgn="auto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cs-CZ" sz="2000" b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35727029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941388"/>
          </a:xfrm>
          <a:solidFill>
            <a:schemeClr val="accent2">
              <a:alpha val="50000"/>
            </a:schemeClr>
          </a:solidFill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3000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Vliv programů podpory na výstavbu sítí a aukce radiových kmitočtů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628650" y="1732325"/>
            <a:ext cx="7886700" cy="4610100"/>
          </a:xfrm>
        </p:spPr>
        <p:txBody>
          <a:bodyPr rtlCol="0">
            <a:normAutofit/>
          </a:bodyPr>
          <a:lstStyle/>
          <a:p>
            <a:pPr marL="228600" lvl="1" algn="just" eaLnBrk="1" fontAlgn="auto" hangingPunct="1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defRPr/>
            </a:pPr>
            <a:r>
              <a:rPr lang="cs-CZ" sz="2000" dirty="0">
                <a:solidFill>
                  <a:srgbClr val="002060"/>
                </a:solidFill>
              </a:rPr>
              <a:t>Dotační programy – pro oblasti bez dostupné služby přístupu k</a:t>
            </a:r>
            <a:r>
              <a:rPr lang="cs-CZ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cs-CZ" sz="2000" dirty="0">
                <a:solidFill>
                  <a:srgbClr val="002060"/>
                </a:solidFill>
              </a:rPr>
              <a:t>internetu o rychlosti 30 Mbit/s a vyšší</a:t>
            </a:r>
          </a:p>
          <a:p>
            <a:pPr marL="228600" lvl="1" algn="just" eaLnBrk="1" fontAlgn="auto" hangingPunct="1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defRPr/>
            </a:pPr>
            <a:r>
              <a:rPr lang="cs-CZ" sz="2000" dirty="0">
                <a:solidFill>
                  <a:srgbClr val="002060"/>
                </a:solidFill>
              </a:rPr>
              <a:t>Univerzální služba nemůže nahradit státní podporu určenou pro výstavbu sítí</a:t>
            </a:r>
          </a:p>
          <a:p>
            <a:pPr marL="228600" lvl="1" algn="just" eaLnBrk="1" fontAlgn="auto" hangingPunct="1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defRPr/>
            </a:pPr>
            <a:r>
              <a:rPr lang="cs-CZ" sz="2000" dirty="0">
                <a:solidFill>
                  <a:srgbClr val="002060"/>
                </a:solidFill>
              </a:rPr>
              <a:t>Budou-li mobilní připojení a služba přístupu k internetu považovány za substitut – nutnost posoudit dopad plnění závazků vzešlých z aukcí rádiových kmitočtů na dostupnost služby přístupu k internetu v rámci univerzální služby</a:t>
            </a:r>
          </a:p>
        </p:txBody>
      </p:sp>
    </p:spTree>
    <p:extLst>
      <p:ext uri="{BB962C8B-B14F-4D97-AF65-F5344CB8AC3E}">
        <p14:creationId xmlns:p14="http://schemas.microsoft.com/office/powerpoint/2010/main" val="34706972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941388"/>
          </a:xfrm>
          <a:solidFill>
            <a:schemeClr val="accent2">
              <a:alpha val="50000"/>
            </a:schemeClr>
          </a:solidFill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3000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Vliv programů podpory na výstavbu sítí a aukce radiových kmitočtů – otázky k diskuzi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628650" y="1732325"/>
            <a:ext cx="7886700" cy="4610100"/>
          </a:xfrm>
        </p:spPr>
        <p:txBody>
          <a:bodyPr rtlCol="0">
            <a:normAutofit/>
          </a:bodyPr>
          <a:lstStyle/>
          <a:p>
            <a:pPr marL="228600" lvl="1" algn="just" eaLnBrk="1" fontAlgn="auto" hangingPunct="1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defRPr/>
            </a:pPr>
            <a:r>
              <a:rPr lang="cs-CZ" sz="2000" dirty="0">
                <a:solidFill>
                  <a:srgbClr val="002060"/>
                </a:solidFill>
              </a:rPr>
              <a:t>Jak vysoké průměrné náklady předpokládáte pro vybudování přístupu připojení pro službu přiměřeného přístupu k internetu v</a:t>
            </a:r>
            <a:r>
              <a:rPr lang="cs-CZ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cs-CZ" sz="2000" dirty="0">
                <a:solidFill>
                  <a:srgbClr val="002060"/>
                </a:solidFill>
              </a:rPr>
              <a:t>pevném místě?</a:t>
            </a:r>
          </a:p>
          <a:p>
            <a:pPr marL="228600" lvl="1" algn="just" eaLnBrk="1" fontAlgn="auto" hangingPunct="1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defRPr/>
            </a:pPr>
            <a:r>
              <a:rPr lang="cs-CZ" sz="2000" dirty="0">
                <a:solidFill>
                  <a:srgbClr val="002060"/>
                </a:solidFill>
              </a:rPr>
              <a:t>Existují dle Vašeho názoru další kritéria, která musí vzít Úřad v úvahu?</a:t>
            </a:r>
          </a:p>
          <a:p>
            <a:pPr marL="0" indent="0" algn="just" eaLnBrk="1" fontAlgn="auto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cs-CZ" sz="2000" b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37024169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941388"/>
          </a:xfrm>
          <a:solidFill>
            <a:schemeClr val="accent2">
              <a:alpha val="50000"/>
            </a:schemeClr>
          </a:solidFill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3000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Možnost využití společného připojení i pro hlasovou komunikaci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628650" y="1732325"/>
            <a:ext cx="7886700" cy="4610100"/>
          </a:xfrm>
        </p:spPr>
        <p:txBody>
          <a:bodyPr rtlCol="0">
            <a:normAutofit/>
          </a:bodyPr>
          <a:lstStyle/>
          <a:p>
            <a:pPr marL="228600" lvl="1" algn="just" eaLnBrk="1" fontAlgn="auto" hangingPunct="1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defRPr/>
            </a:pPr>
            <a:r>
              <a:rPr lang="cs-CZ" sz="2000" dirty="0">
                <a:solidFill>
                  <a:srgbClr val="002060"/>
                </a:solidFill>
              </a:rPr>
              <a:t>Přístup k hlasové komunikační službě včetně potřebného připojení – v</a:t>
            </a:r>
            <a:r>
              <a:rPr lang="cs-CZ" dirty="0"/>
              <a:t> </a:t>
            </a:r>
            <a:r>
              <a:rPr lang="cs-CZ" sz="2000" dirty="0">
                <a:solidFill>
                  <a:srgbClr val="002060"/>
                </a:solidFill>
              </a:rPr>
              <a:t>současné době dostupnost zajištěna bez uložení povinnosti</a:t>
            </a:r>
          </a:p>
          <a:p>
            <a:pPr marL="228600" lvl="1" algn="just" eaLnBrk="1" fontAlgn="auto" hangingPunct="1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defRPr/>
            </a:pPr>
            <a:r>
              <a:rPr lang="cs-CZ" sz="2000" dirty="0">
                <a:solidFill>
                  <a:srgbClr val="002060"/>
                </a:solidFill>
              </a:rPr>
              <a:t>Kvalita a schopnost stávající infrastruktury pro hlasovou komunikaci umožnit poskytnutí služby přístupu k internetu požadovaných parametrů</a:t>
            </a:r>
          </a:p>
          <a:p>
            <a:pPr marL="685800" lvl="2" algn="just" eaLnBrk="1" fontAlgn="auto" hangingPunct="1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defRPr/>
            </a:pPr>
            <a:endParaRPr lang="cs-CZ" sz="16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82954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941388"/>
          </a:xfrm>
          <a:solidFill>
            <a:schemeClr val="accent2">
              <a:alpha val="50000"/>
            </a:schemeClr>
          </a:solidFill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3000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Právní rámec pro provedení přezkumu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628650" y="1732325"/>
            <a:ext cx="7886700" cy="4610100"/>
          </a:xfrm>
        </p:spPr>
        <p:txBody>
          <a:bodyPr rtlCol="0">
            <a:normAutofit fontScale="62500" lnSpcReduction="20000"/>
          </a:bodyPr>
          <a:lstStyle/>
          <a:p>
            <a:pPr marL="0" indent="0" algn="just" eaLnBrk="1" fontAlgn="auto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cs-CZ" sz="2000" b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28600" lvl="1" algn="just" eaLnBrk="1" fontAlgn="auto" hangingPunct="1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defRPr/>
            </a:pPr>
            <a:r>
              <a:rPr lang="cs-CZ" sz="2600" dirty="0">
                <a:solidFill>
                  <a:srgbClr val="002060"/>
                </a:solidFill>
              </a:rPr>
              <a:t>§ 40 odst. 2 - službou přiměřeného přístupu k internetu v pevném místě se rozumí pro účely univerzální služby služba, která umožňuje využívat nejméně tyto služby:</a:t>
            </a:r>
          </a:p>
          <a:p>
            <a:pPr marL="685800" lvl="2" algn="just" eaLnBrk="1" fontAlgn="auto" hangingPunct="1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defRPr/>
            </a:pPr>
            <a:r>
              <a:rPr lang="cs-CZ" dirty="0">
                <a:solidFill>
                  <a:srgbClr val="002060"/>
                </a:solidFill>
              </a:rPr>
              <a:t>a) 	elektronická pošta,</a:t>
            </a:r>
          </a:p>
          <a:p>
            <a:pPr marL="685800" lvl="2" algn="just" eaLnBrk="1" fontAlgn="auto" hangingPunct="1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defRPr/>
            </a:pPr>
            <a:r>
              <a:rPr lang="cs-CZ" dirty="0">
                <a:solidFill>
                  <a:srgbClr val="002060"/>
                </a:solidFill>
              </a:rPr>
              <a:t>b) 	vyhledávače umožňující vyhledávat a nacházet všechny druhy informací,</a:t>
            </a:r>
          </a:p>
          <a:p>
            <a:pPr marL="685800" lvl="2" algn="just" eaLnBrk="1" fontAlgn="auto" hangingPunct="1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defRPr/>
            </a:pPr>
            <a:r>
              <a:rPr lang="cs-CZ" dirty="0">
                <a:solidFill>
                  <a:srgbClr val="002060"/>
                </a:solidFill>
              </a:rPr>
              <a:t>c) 	základní on-line nástroje pro odbornou přípravu a vzdělávání,</a:t>
            </a:r>
          </a:p>
          <a:p>
            <a:pPr marL="685800" lvl="2" algn="just" eaLnBrk="1" fontAlgn="auto" hangingPunct="1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defRPr/>
            </a:pPr>
            <a:r>
              <a:rPr lang="cs-CZ" dirty="0">
                <a:solidFill>
                  <a:srgbClr val="002060"/>
                </a:solidFill>
              </a:rPr>
              <a:t>d) 	on-line noviny nebo zprávy,</a:t>
            </a:r>
          </a:p>
          <a:p>
            <a:pPr marL="685800" lvl="2" algn="just" eaLnBrk="1" fontAlgn="auto" hangingPunct="1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defRPr/>
            </a:pPr>
            <a:r>
              <a:rPr lang="cs-CZ" dirty="0">
                <a:solidFill>
                  <a:srgbClr val="002060"/>
                </a:solidFill>
              </a:rPr>
              <a:t>e) 	on-line nakupování nebo objednávání zboží nebo služeb,</a:t>
            </a:r>
          </a:p>
          <a:p>
            <a:pPr marL="685800" lvl="2" algn="just" eaLnBrk="1" fontAlgn="auto" hangingPunct="1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defRPr/>
            </a:pPr>
            <a:r>
              <a:rPr lang="cs-CZ" dirty="0">
                <a:solidFill>
                  <a:srgbClr val="002060"/>
                </a:solidFill>
              </a:rPr>
              <a:t>f) 	hledání zaměstnání a nástroje pro hledání zaměstnání,</a:t>
            </a:r>
          </a:p>
          <a:p>
            <a:pPr marL="685800" lvl="2" algn="just" eaLnBrk="1" fontAlgn="auto" hangingPunct="1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defRPr/>
            </a:pPr>
            <a:r>
              <a:rPr lang="cs-CZ" dirty="0">
                <a:solidFill>
                  <a:srgbClr val="002060"/>
                </a:solidFill>
              </a:rPr>
              <a:t>g) 	navazování profesních kontaktů,</a:t>
            </a:r>
          </a:p>
          <a:p>
            <a:pPr marL="685800" lvl="2" algn="just" eaLnBrk="1" fontAlgn="auto" hangingPunct="1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defRPr/>
            </a:pPr>
            <a:r>
              <a:rPr lang="cs-CZ" dirty="0">
                <a:solidFill>
                  <a:srgbClr val="002060"/>
                </a:solidFill>
              </a:rPr>
              <a:t>h) 	internetové bankovnictví,</a:t>
            </a:r>
          </a:p>
          <a:p>
            <a:pPr marL="685800" lvl="2" algn="just" eaLnBrk="1" fontAlgn="auto" hangingPunct="1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defRPr/>
            </a:pPr>
            <a:r>
              <a:rPr lang="cs-CZ" dirty="0">
                <a:solidFill>
                  <a:srgbClr val="002060"/>
                </a:solidFill>
              </a:rPr>
              <a:t>i) 	využívání služeb elektronické veřejné správy (eGovernment),</a:t>
            </a:r>
          </a:p>
          <a:p>
            <a:pPr marL="685800" lvl="2" algn="just" eaLnBrk="1" fontAlgn="auto" hangingPunct="1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defRPr/>
            </a:pPr>
            <a:r>
              <a:rPr lang="cs-CZ" dirty="0">
                <a:solidFill>
                  <a:srgbClr val="002060"/>
                </a:solidFill>
              </a:rPr>
              <a:t>j) 	sociální média a zasílání rychlých zpráv (instant </a:t>
            </a:r>
            <a:r>
              <a:rPr lang="cs-CZ" dirty="0" err="1">
                <a:solidFill>
                  <a:srgbClr val="002060"/>
                </a:solidFill>
              </a:rPr>
              <a:t>messaging</a:t>
            </a:r>
            <a:r>
              <a:rPr lang="cs-CZ" dirty="0">
                <a:solidFill>
                  <a:srgbClr val="002060"/>
                </a:solidFill>
              </a:rPr>
              <a:t>),</a:t>
            </a:r>
          </a:p>
          <a:p>
            <a:pPr marL="685800" lvl="2" algn="just" eaLnBrk="1" fontAlgn="auto" hangingPunct="1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defRPr/>
            </a:pPr>
            <a:r>
              <a:rPr lang="cs-CZ" dirty="0">
                <a:solidFill>
                  <a:srgbClr val="002060"/>
                </a:solidFill>
              </a:rPr>
              <a:t>k) 	volání a videohovory ve standardní kvalitě.</a:t>
            </a:r>
          </a:p>
          <a:p>
            <a:pPr marL="685800" lvl="2" algn="just" eaLnBrk="1" fontAlgn="auto" hangingPunct="1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defRPr/>
            </a:pPr>
            <a:endParaRPr lang="cs-CZ" dirty="0">
              <a:solidFill>
                <a:srgbClr val="002060"/>
              </a:solidFill>
            </a:endParaRPr>
          </a:p>
          <a:p>
            <a:pPr marL="228600" lvl="1" algn="just" eaLnBrk="1" fontAlgn="auto" hangingPunct="1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defRPr/>
            </a:pPr>
            <a:endParaRPr lang="cs-CZ" sz="2000" dirty="0">
              <a:solidFill>
                <a:srgbClr val="002060"/>
              </a:solidFill>
            </a:endParaRPr>
          </a:p>
          <a:p>
            <a:pPr marL="914400" lvl="2" indent="0" algn="just" eaLnBrk="1" fontAlgn="auto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cs-CZ" sz="1400" dirty="0">
              <a:solidFill>
                <a:srgbClr val="002060"/>
              </a:solidFill>
            </a:endParaRPr>
          </a:p>
          <a:p>
            <a:pPr marL="457200" lvl="1" indent="0" algn="just" eaLnBrk="1" fontAlgn="auto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1208413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941388"/>
          </a:xfrm>
          <a:solidFill>
            <a:schemeClr val="accent2">
              <a:alpha val="50000"/>
            </a:schemeClr>
          </a:solidFill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br>
              <a:rPr lang="cs-CZ" sz="3000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cs-CZ" sz="3000" b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628650" y="1566863"/>
            <a:ext cx="7886700" cy="4610100"/>
          </a:xfrm>
        </p:spPr>
        <p:txBody>
          <a:bodyPr rtlCol="0">
            <a:normAutofit/>
          </a:bodyPr>
          <a:lstStyle/>
          <a:p>
            <a:pPr algn="just" eaLnBrk="1" fontAlgn="auto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cs-CZ" sz="2000" dirty="0">
              <a:solidFill>
                <a:srgbClr val="002060"/>
              </a:solidFill>
            </a:endParaRPr>
          </a:p>
          <a:p>
            <a:pPr algn="just" eaLnBrk="1" fontAlgn="auto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cs-CZ" sz="2000" dirty="0">
              <a:solidFill>
                <a:srgbClr val="002060"/>
              </a:solidFill>
            </a:endParaRPr>
          </a:p>
          <a:p>
            <a:pPr marL="457200" lvl="1" indent="0" algn="ctr" eaLnBrk="1" fontAlgn="auto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cs-CZ" sz="4000" b="1" dirty="0">
                <a:solidFill>
                  <a:srgbClr val="002060"/>
                </a:solidFill>
              </a:rPr>
              <a:t>Děkujeme za pozornost </a:t>
            </a:r>
          </a:p>
        </p:txBody>
      </p:sp>
    </p:spTree>
    <p:extLst>
      <p:ext uri="{BB962C8B-B14F-4D97-AF65-F5344CB8AC3E}">
        <p14:creationId xmlns:p14="http://schemas.microsoft.com/office/powerpoint/2010/main" val="29535771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941388"/>
          </a:xfrm>
          <a:solidFill>
            <a:schemeClr val="accent2">
              <a:alpha val="50000"/>
            </a:schemeClr>
          </a:solidFill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3000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Právní rámec pro provedení přezkumu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628650" y="1732325"/>
            <a:ext cx="7886700" cy="4610100"/>
          </a:xfrm>
        </p:spPr>
        <p:txBody>
          <a:bodyPr rtlCol="0">
            <a:normAutofit/>
          </a:bodyPr>
          <a:lstStyle/>
          <a:p>
            <a:pPr marL="0" indent="0" algn="just" eaLnBrk="1" fontAlgn="auto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cs-CZ" sz="2000" b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28600" lvl="1" algn="just" eaLnBrk="1" fontAlgn="auto" hangingPunct="1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defRPr/>
            </a:pPr>
            <a:r>
              <a:rPr lang="cs-CZ" sz="2000" dirty="0">
                <a:solidFill>
                  <a:srgbClr val="002060"/>
                </a:solidFill>
              </a:rPr>
              <a:t>Vyhláška č. 327/2006 Sb., kterou se stanoví charakteristiky přiměřených požadavků na připojení v pevném místě k veřejné komunikační síti a na přístup v pevném místě k veřejně dostupné telefonní službě a podmínky přístupu k internetu v rámci univerzální služby, ve znění vyhlášky č.</a:t>
            </a:r>
            <a:r>
              <a:rPr lang="cs-CZ" dirty="0"/>
              <a:t> </a:t>
            </a:r>
            <a:r>
              <a:rPr lang="cs-CZ" sz="2000" dirty="0">
                <a:solidFill>
                  <a:srgbClr val="002060"/>
                </a:solidFill>
              </a:rPr>
              <a:t>226/2012 Sb. (k provedení § 40 odst. 7 ZEK)</a:t>
            </a:r>
          </a:p>
          <a:p>
            <a:pPr marL="228600" lvl="1" algn="just" eaLnBrk="1" fontAlgn="auto" hangingPunct="1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defRPr/>
            </a:pPr>
            <a:r>
              <a:rPr lang="cs-CZ" sz="2000" dirty="0">
                <a:solidFill>
                  <a:srgbClr val="002060"/>
                </a:solidFill>
              </a:rPr>
              <a:t>Vyhláška č. 162/2005 Sb., o stanovení parametrů kvality univerzální služby a jejich mezních hodnot, ve znění vyhlášky č.</a:t>
            </a:r>
            <a:r>
              <a:rPr lang="cs-CZ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 </a:t>
            </a:r>
            <a:r>
              <a:rPr lang="cs-CZ" sz="2000" dirty="0">
                <a:solidFill>
                  <a:srgbClr val="002060"/>
                </a:solidFill>
              </a:rPr>
              <a:t>227/2012 Sb. (k</a:t>
            </a:r>
            <a:r>
              <a:rPr lang="cs-CZ" dirty="0"/>
              <a:t> </a:t>
            </a:r>
            <a:r>
              <a:rPr lang="cs-CZ" sz="2000" dirty="0">
                <a:solidFill>
                  <a:srgbClr val="002060"/>
                </a:solidFill>
              </a:rPr>
              <a:t>provedení § 47 odst. 3)</a:t>
            </a:r>
          </a:p>
          <a:p>
            <a:pPr marL="228600" lvl="1" algn="just" eaLnBrk="1" fontAlgn="auto" hangingPunct="1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defRPr/>
            </a:pPr>
            <a:endParaRPr lang="cs-CZ" sz="2000" dirty="0">
              <a:solidFill>
                <a:srgbClr val="002060"/>
              </a:solidFill>
            </a:endParaRPr>
          </a:p>
          <a:p>
            <a:pPr marL="914400" lvl="2" indent="0" algn="just" eaLnBrk="1" fontAlgn="auto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cs-CZ" sz="1400" dirty="0">
              <a:solidFill>
                <a:srgbClr val="002060"/>
              </a:solidFill>
            </a:endParaRPr>
          </a:p>
          <a:p>
            <a:pPr marL="457200" lvl="1" indent="0" algn="just" eaLnBrk="1" fontAlgn="auto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020714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941388"/>
          </a:xfrm>
          <a:solidFill>
            <a:schemeClr val="accent2">
              <a:alpha val="50000"/>
            </a:schemeClr>
          </a:solidFill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br>
              <a:rPr lang="cs-CZ" sz="3000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sz="3000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Právní rámec pro provedení přezkumu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628650" y="1566863"/>
            <a:ext cx="7886700" cy="4610100"/>
          </a:xfrm>
        </p:spPr>
        <p:txBody>
          <a:bodyPr rtlCol="0">
            <a:normAutofit/>
          </a:bodyPr>
          <a:lstStyle/>
          <a:p>
            <a:pPr algn="just" eaLnBrk="1" fontAlgn="auto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cs-CZ" sz="2000" dirty="0">
              <a:solidFill>
                <a:srgbClr val="002060"/>
              </a:solidFill>
            </a:endParaRPr>
          </a:p>
          <a:p>
            <a:pPr marL="0" lvl="1" indent="0" algn="just" eaLnBrk="1" fontAlgn="auto" hangingPunct="1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buNone/>
              <a:defRPr/>
            </a:pPr>
            <a:r>
              <a:rPr lang="cs-CZ" sz="2000" dirty="0">
                <a:solidFill>
                  <a:srgbClr val="002060"/>
                </a:solidFill>
              </a:rPr>
              <a:t>Přechodné ustanovení:</a:t>
            </a:r>
          </a:p>
          <a:p>
            <a:pPr marL="228600" lvl="1" algn="just" eaLnBrk="1" fontAlgn="auto" hangingPunct="1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defRPr/>
            </a:pPr>
            <a:r>
              <a:rPr lang="cs-CZ" sz="2000" dirty="0">
                <a:solidFill>
                  <a:srgbClr val="002060"/>
                </a:solidFill>
              </a:rPr>
              <a:t>Úřad provede přezkum, zda je třeba uložit povinnost poskytovat služby podle § 38 odst. 2 písm. a) zákona o elektronických komunikacích, ve znění účinném ode dne nabytí účinnosti transpoziční novely, a to do 6 měsíců ode dne nabytí účinnosti transpoziční novely.</a:t>
            </a:r>
          </a:p>
          <a:p>
            <a:pPr marL="228600" lvl="1" algn="just" eaLnBrk="1" fontAlgn="auto" hangingPunct="1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defRPr/>
            </a:pPr>
            <a:r>
              <a:rPr lang="cs-CZ" sz="2000" dirty="0">
                <a:solidFill>
                  <a:srgbClr val="002060"/>
                </a:solidFill>
              </a:rPr>
              <a:t>Vyplyne-li na základě provedeného přezkumu potřeba uložit povinnost poskytovat dílčí službu přiměřeného přístupu k internetu v pevném místě, včetně připojení potřebného pro využívání této služby, Úřad tuto povinnost uloží do 12 měsíců ode dne nabytí účinnosti transpoziční novely.</a:t>
            </a:r>
          </a:p>
        </p:txBody>
      </p:sp>
    </p:spTree>
    <p:extLst>
      <p:ext uri="{BB962C8B-B14F-4D97-AF65-F5344CB8AC3E}">
        <p14:creationId xmlns:p14="http://schemas.microsoft.com/office/powerpoint/2010/main" val="14936560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941388"/>
          </a:xfrm>
          <a:solidFill>
            <a:schemeClr val="accent2">
              <a:alpha val="50000"/>
            </a:schemeClr>
          </a:solidFill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3000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Východiska pro přezkum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628650" y="1732325"/>
            <a:ext cx="7886700" cy="4610100"/>
          </a:xfrm>
        </p:spPr>
        <p:txBody>
          <a:bodyPr rtlCol="0">
            <a:normAutofit/>
          </a:bodyPr>
          <a:lstStyle/>
          <a:p>
            <a:pPr marL="0" indent="0" algn="just" eaLnBrk="1" fontAlgn="auto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cs-CZ" sz="2000" b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 eaLnBrk="1" fontAlgn="auto" hangingPunct="1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defRPr/>
            </a:pPr>
            <a:r>
              <a:rPr lang="cs-CZ" sz="2000" dirty="0">
                <a:solidFill>
                  <a:srgbClr val="002060"/>
                </a:solidFill>
              </a:rPr>
              <a:t>Nová povinnost v rámci univerzální služby</a:t>
            </a:r>
          </a:p>
          <a:p>
            <a:pPr algn="just" eaLnBrk="1" fontAlgn="auto" hangingPunct="1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defRPr/>
            </a:pPr>
            <a:r>
              <a:rPr lang="cs-CZ" sz="2000" dirty="0">
                <a:solidFill>
                  <a:srgbClr val="002060"/>
                </a:solidFill>
              </a:rPr>
              <a:t>Univerzální služba – záchranná síť</a:t>
            </a:r>
          </a:p>
          <a:p>
            <a:pPr algn="just" eaLnBrk="1" fontAlgn="auto" hangingPunct="1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defRPr/>
            </a:pPr>
            <a:r>
              <a:rPr lang="cs-CZ" sz="2000" dirty="0">
                <a:solidFill>
                  <a:srgbClr val="002060"/>
                </a:solidFill>
              </a:rPr>
              <a:t>Přezkum – dvě úzce propojené části</a:t>
            </a:r>
          </a:p>
          <a:p>
            <a:pPr lvl="1" algn="just" eaLnBrk="1" fontAlgn="auto" hangingPunct="1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defRPr/>
            </a:pPr>
            <a:r>
              <a:rPr lang="cs-CZ" sz="1600" dirty="0">
                <a:solidFill>
                  <a:srgbClr val="002060"/>
                </a:solidFill>
              </a:rPr>
              <a:t>služba přiměřeného přístupu k internetu v pevném místě</a:t>
            </a:r>
          </a:p>
          <a:p>
            <a:pPr lvl="1" algn="just" eaLnBrk="1" fontAlgn="auto" hangingPunct="1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defRPr/>
            </a:pPr>
            <a:r>
              <a:rPr lang="cs-CZ" sz="1600" dirty="0">
                <a:solidFill>
                  <a:srgbClr val="002060"/>
                </a:solidFill>
              </a:rPr>
              <a:t>připojení potřebné pro využívání služby</a:t>
            </a:r>
          </a:p>
          <a:p>
            <a:pPr marL="228600" lvl="1" algn="just" eaLnBrk="1" fontAlgn="auto" hangingPunct="1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defRPr/>
            </a:pPr>
            <a:r>
              <a:rPr lang="cs-CZ" sz="2000" dirty="0">
                <a:solidFill>
                  <a:srgbClr val="002060"/>
                </a:solidFill>
              </a:rPr>
              <a:t>Možnost využití jednoho připojení i pro hlasovou komunikaci (dílčí služba podle § 38 odst. 2 písm. b)</a:t>
            </a:r>
          </a:p>
          <a:p>
            <a:pPr marL="228600" lvl="1" algn="just" eaLnBrk="1" fontAlgn="auto" hangingPunct="1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defRPr/>
            </a:pPr>
            <a:r>
              <a:rPr lang="cs-CZ" sz="2000" dirty="0">
                <a:solidFill>
                  <a:srgbClr val="002060"/>
                </a:solidFill>
              </a:rPr>
              <a:t>Existence substitutů</a:t>
            </a:r>
          </a:p>
          <a:p>
            <a:pPr marL="228600" lvl="1" algn="just" eaLnBrk="1" fontAlgn="auto" hangingPunct="1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defRPr/>
            </a:pPr>
            <a:r>
              <a:rPr lang="cs-CZ" sz="2000" dirty="0">
                <a:solidFill>
                  <a:srgbClr val="002060"/>
                </a:solidFill>
              </a:rPr>
              <a:t>Souvislost s vyhláškami č. 327/2006 Sb. a č. 162/2005 Sb. (v gesci MPO)</a:t>
            </a:r>
            <a:endParaRPr lang="cs-CZ" sz="1600" dirty="0">
              <a:solidFill>
                <a:srgbClr val="002060"/>
              </a:solidFill>
            </a:endParaRPr>
          </a:p>
          <a:p>
            <a:pPr marL="914400" lvl="2" indent="0" algn="just" eaLnBrk="1" fontAlgn="auto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cs-CZ" sz="1400" dirty="0">
              <a:solidFill>
                <a:srgbClr val="002060"/>
              </a:solidFill>
            </a:endParaRPr>
          </a:p>
          <a:p>
            <a:pPr marL="457200" lvl="1" indent="0" algn="just" eaLnBrk="1" fontAlgn="auto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274035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941388"/>
          </a:xfrm>
          <a:solidFill>
            <a:schemeClr val="accent2">
              <a:alpha val="50000"/>
            </a:schemeClr>
          </a:solidFill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3000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Parametry služby a související aspekty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628650" y="1732325"/>
            <a:ext cx="7886700" cy="4610100"/>
          </a:xfrm>
        </p:spPr>
        <p:txBody>
          <a:bodyPr rtlCol="0">
            <a:normAutofit/>
          </a:bodyPr>
          <a:lstStyle/>
          <a:p>
            <a:pPr marL="0" indent="0" algn="just" eaLnBrk="1" fontAlgn="auto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cs-CZ" sz="2000" b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 eaLnBrk="1" fontAlgn="auto" hangingPunct="1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defRPr/>
            </a:pPr>
            <a:r>
              <a:rPr lang="cs-CZ" sz="2000" dirty="0">
                <a:solidFill>
                  <a:srgbClr val="002060"/>
                </a:solidFill>
              </a:rPr>
              <a:t>Rychlost</a:t>
            </a:r>
          </a:p>
          <a:p>
            <a:pPr algn="just" eaLnBrk="1" fontAlgn="auto" hangingPunct="1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defRPr/>
            </a:pPr>
            <a:r>
              <a:rPr lang="cs-CZ" sz="2000" dirty="0">
                <a:solidFill>
                  <a:srgbClr val="002060"/>
                </a:solidFill>
              </a:rPr>
              <a:t>Kvalitativní parametry</a:t>
            </a:r>
          </a:p>
          <a:p>
            <a:pPr lvl="1" algn="just" eaLnBrk="1" fontAlgn="auto" hangingPunct="1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defRPr/>
            </a:pPr>
            <a:r>
              <a:rPr lang="cs-CZ" sz="1600" dirty="0">
                <a:solidFill>
                  <a:srgbClr val="002060"/>
                </a:solidFill>
              </a:rPr>
              <a:t>prodleva (latence)</a:t>
            </a:r>
          </a:p>
          <a:p>
            <a:pPr lvl="1" algn="just" eaLnBrk="1" fontAlgn="auto" hangingPunct="1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defRPr/>
            </a:pPr>
            <a:r>
              <a:rPr lang="cs-CZ" sz="1600" dirty="0">
                <a:solidFill>
                  <a:srgbClr val="002060"/>
                </a:solidFill>
              </a:rPr>
              <a:t>kolísání kvality přenosu (</a:t>
            </a:r>
            <a:r>
              <a:rPr lang="cs-CZ" sz="1600" dirty="0" err="1">
                <a:solidFill>
                  <a:srgbClr val="002060"/>
                </a:solidFill>
              </a:rPr>
              <a:t>jitter</a:t>
            </a:r>
            <a:r>
              <a:rPr lang="cs-CZ" sz="1600" dirty="0">
                <a:solidFill>
                  <a:srgbClr val="002060"/>
                </a:solidFill>
              </a:rPr>
              <a:t>)</a:t>
            </a:r>
          </a:p>
          <a:p>
            <a:pPr lvl="1" algn="just" eaLnBrk="1" fontAlgn="auto" hangingPunct="1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defRPr/>
            </a:pPr>
            <a:r>
              <a:rPr lang="cs-CZ" sz="1600" dirty="0">
                <a:solidFill>
                  <a:srgbClr val="002060"/>
                </a:solidFill>
              </a:rPr>
              <a:t>ztrátovost paketů</a:t>
            </a:r>
            <a:endParaRPr lang="cs-CZ" sz="1400" dirty="0">
              <a:solidFill>
                <a:srgbClr val="002060"/>
              </a:solidFill>
            </a:endParaRPr>
          </a:p>
          <a:p>
            <a:pPr marL="228600" lvl="1" algn="just" eaLnBrk="1" fontAlgn="auto" hangingPunct="1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defRPr/>
            </a:pPr>
            <a:r>
              <a:rPr lang="cs-CZ" sz="2000" dirty="0">
                <a:solidFill>
                  <a:srgbClr val="002060"/>
                </a:solidFill>
              </a:rPr>
              <a:t>Cenová dostupnost</a:t>
            </a:r>
          </a:p>
          <a:p>
            <a:pPr marL="228600" lvl="1" algn="just" eaLnBrk="1" fontAlgn="auto" hangingPunct="1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defRPr/>
            </a:pPr>
            <a:r>
              <a:rPr lang="cs-CZ" sz="2000" dirty="0">
                <a:solidFill>
                  <a:srgbClr val="002060"/>
                </a:solidFill>
              </a:rPr>
              <a:t>Geografická dostupnost</a:t>
            </a:r>
          </a:p>
          <a:p>
            <a:pPr marL="228600" lvl="1" algn="just" eaLnBrk="1" fontAlgn="auto" hangingPunct="1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defRPr/>
            </a:pPr>
            <a:r>
              <a:rPr lang="cs-CZ" sz="2000" dirty="0">
                <a:solidFill>
                  <a:srgbClr val="002060"/>
                </a:solidFill>
              </a:rPr>
              <a:t>Vliv programů podpory na výstavbu sítí a aukce radiových kmitočtů</a:t>
            </a:r>
          </a:p>
          <a:p>
            <a:pPr marL="228600" lvl="1" algn="just" eaLnBrk="1" fontAlgn="auto" hangingPunct="1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defRPr/>
            </a:pPr>
            <a:endParaRPr lang="cs-CZ" sz="20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04925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941388"/>
          </a:xfrm>
          <a:solidFill>
            <a:schemeClr val="accent2">
              <a:alpha val="50000"/>
            </a:schemeClr>
          </a:solidFill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3000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Rychlost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628650" y="1732325"/>
            <a:ext cx="7886700" cy="4610100"/>
          </a:xfrm>
        </p:spPr>
        <p:txBody>
          <a:bodyPr rtlCol="0">
            <a:normAutofit/>
          </a:bodyPr>
          <a:lstStyle/>
          <a:p>
            <a:pPr marL="914400" lvl="2" indent="0" algn="just" eaLnBrk="1" fontAlgn="auto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cs-CZ" sz="1400" dirty="0">
              <a:solidFill>
                <a:srgbClr val="002060"/>
              </a:solidFill>
            </a:endParaRPr>
          </a:p>
          <a:p>
            <a:pPr marL="228600" lvl="1" algn="just" eaLnBrk="1" fontAlgn="auto" hangingPunct="1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defRPr/>
            </a:pPr>
            <a:r>
              <a:rPr lang="cs-CZ" sz="2000" dirty="0">
                <a:solidFill>
                  <a:srgbClr val="002060"/>
                </a:solidFill>
              </a:rPr>
              <a:t>Úřad navrhuje stanovit jako základní požadavek na běžně dostupnou rychlost – odvození od inzerované rychlosti s využitím ustanovení všeobecného oprávnění č. VO-S/1/07.2005-9, ve znění pozdějších změn (stanovení vztahu mezi inzerovanou x běžně dostupnou rychlostí)</a:t>
            </a:r>
            <a:endParaRPr lang="cs-CZ" sz="2000" dirty="0">
              <a:solidFill>
                <a:srgbClr val="002060"/>
              </a:solidFill>
              <a:highlight>
                <a:srgbClr val="FFFF00"/>
              </a:highlight>
            </a:endParaRPr>
          </a:p>
          <a:p>
            <a:pPr marL="228600" lvl="1" algn="just" eaLnBrk="1" fontAlgn="auto" hangingPunct="1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defRPr/>
            </a:pPr>
            <a:r>
              <a:rPr lang="cs-CZ" sz="2000" dirty="0">
                <a:solidFill>
                  <a:srgbClr val="002060"/>
                </a:solidFill>
              </a:rPr>
              <a:t>Běžně dostupná rychlost potřebná pro bezproblémové poskytování služby</a:t>
            </a:r>
          </a:p>
          <a:p>
            <a:pPr marL="685800" lvl="2" algn="just" eaLnBrk="1" fontAlgn="auto" hangingPunct="1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defRPr/>
            </a:pPr>
            <a:r>
              <a:rPr lang="cs-CZ" sz="1600" dirty="0">
                <a:solidFill>
                  <a:srgbClr val="002060"/>
                </a:solidFill>
              </a:rPr>
              <a:t>10 Mbit/s pro </a:t>
            </a:r>
            <a:r>
              <a:rPr lang="cs-CZ" sz="1600" dirty="0" err="1">
                <a:solidFill>
                  <a:srgbClr val="002060"/>
                </a:solidFill>
              </a:rPr>
              <a:t>download</a:t>
            </a:r>
            <a:endParaRPr lang="cs-CZ" sz="1600" dirty="0">
              <a:solidFill>
                <a:srgbClr val="002060"/>
              </a:solidFill>
            </a:endParaRPr>
          </a:p>
          <a:p>
            <a:pPr marL="685800" lvl="2" algn="just" eaLnBrk="1" fontAlgn="auto" hangingPunct="1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defRPr/>
            </a:pPr>
            <a:r>
              <a:rPr lang="cs-CZ" sz="1600" dirty="0">
                <a:solidFill>
                  <a:srgbClr val="002060"/>
                </a:solidFill>
              </a:rPr>
              <a:t>upload 1/3 rychlosti </a:t>
            </a:r>
            <a:r>
              <a:rPr lang="cs-CZ" sz="1600" dirty="0" err="1">
                <a:solidFill>
                  <a:srgbClr val="002060"/>
                </a:solidFill>
              </a:rPr>
              <a:t>downloadu</a:t>
            </a:r>
            <a:endParaRPr lang="cs-CZ" sz="20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78466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941388"/>
          </a:xfrm>
          <a:solidFill>
            <a:schemeClr val="accent2">
              <a:alpha val="50000"/>
            </a:schemeClr>
          </a:solidFill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3000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Rychlost – otázky k diskuzi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628650" y="1732325"/>
            <a:ext cx="7886700" cy="4610100"/>
          </a:xfrm>
        </p:spPr>
        <p:txBody>
          <a:bodyPr rtlCol="0">
            <a:normAutofit/>
          </a:bodyPr>
          <a:lstStyle/>
          <a:p>
            <a:pPr marL="914400" lvl="2" indent="0" algn="just" eaLnBrk="1" fontAlgn="auto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cs-CZ" sz="1400" dirty="0">
              <a:solidFill>
                <a:srgbClr val="002060"/>
              </a:solidFill>
            </a:endParaRPr>
          </a:p>
          <a:p>
            <a:pPr marL="228600" lvl="1" algn="just" eaLnBrk="1" fontAlgn="auto" hangingPunct="1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defRPr/>
            </a:pPr>
            <a:r>
              <a:rPr lang="cs-CZ" sz="2000" dirty="0">
                <a:solidFill>
                  <a:srgbClr val="002060"/>
                </a:solidFill>
              </a:rPr>
              <a:t>Je dle Vašeho názoru hodnota běžně dostupné rychlosti 10 Mbit/s pro </a:t>
            </a:r>
            <a:r>
              <a:rPr lang="cs-CZ" sz="2000" dirty="0" err="1">
                <a:solidFill>
                  <a:srgbClr val="002060"/>
                </a:solidFill>
              </a:rPr>
              <a:t>download</a:t>
            </a:r>
            <a:r>
              <a:rPr lang="cs-CZ" sz="2000" dirty="0">
                <a:solidFill>
                  <a:srgbClr val="002060"/>
                </a:solidFill>
              </a:rPr>
              <a:t> dostatečná?</a:t>
            </a:r>
          </a:p>
          <a:p>
            <a:pPr marL="228600" lvl="1" algn="just" eaLnBrk="1" fontAlgn="auto" hangingPunct="1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defRPr/>
            </a:pPr>
            <a:r>
              <a:rPr lang="cs-CZ" sz="2000" dirty="0">
                <a:solidFill>
                  <a:srgbClr val="002060"/>
                </a:solidFill>
              </a:rPr>
              <a:t>Je nutné stanovit pro přezkum konkrétní hodnotu běžně dostupné rychlosti také pro upload? Je dle Vašeho názoru hodnota běžně dostupné rychlosti 3 Mbit/s pro upload dostatečná?</a:t>
            </a:r>
          </a:p>
          <a:p>
            <a:pPr marL="228600" lvl="1" algn="just" eaLnBrk="1" fontAlgn="auto" hangingPunct="1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defRPr/>
            </a:pPr>
            <a:endParaRPr lang="cs-CZ" sz="20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31408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941388"/>
          </a:xfrm>
          <a:solidFill>
            <a:schemeClr val="accent2">
              <a:alpha val="50000"/>
            </a:schemeClr>
          </a:solidFill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3000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Kvalitativní parametry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628650" y="1732325"/>
            <a:ext cx="7886700" cy="4610100"/>
          </a:xfrm>
        </p:spPr>
        <p:txBody>
          <a:bodyPr rtlCol="0">
            <a:normAutofit/>
          </a:bodyPr>
          <a:lstStyle/>
          <a:p>
            <a:pPr marL="0" indent="0" algn="just" eaLnBrk="1" fontAlgn="auto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cs-CZ" sz="2000" b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914400" lvl="2" indent="0" algn="just" eaLnBrk="1" fontAlgn="auto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cs-CZ" sz="1400" dirty="0">
              <a:solidFill>
                <a:srgbClr val="002060"/>
              </a:solidFill>
            </a:endParaRPr>
          </a:p>
          <a:p>
            <a:pPr marL="228600" lvl="1" algn="just" eaLnBrk="1" fontAlgn="auto" hangingPunct="1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defRPr/>
            </a:pPr>
            <a:r>
              <a:rPr lang="cs-CZ" sz="2000" dirty="0">
                <a:solidFill>
                  <a:srgbClr val="002060"/>
                </a:solidFill>
              </a:rPr>
              <a:t>Nutné pro dostatečné fungování služby (zejm. videohovory)</a:t>
            </a:r>
          </a:p>
          <a:p>
            <a:pPr marL="228600" lvl="1" algn="just" eaLnBrk="1" fontAlgn="auto" hangingPunct="1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defRPr/>
            </a:pPr>
            <a:r>
              <a:rPr lang="cs-CZ" sz="2000" dirty="0">
                <a:solidFill>
                  <a:srgbClr val="002060"/>
                </a:solidFill>
              </a:rPr>
              <a:t>Jedná se o prodlevu (latenci), kolísání kvality přenosu (</a:t>
            </a:r>
            <a:r>
              <a:rPr lang="cs-CZ" sz="2000" dirty="0" err="1">
                <a:solidFill>
                  <a:srgbClr val="002060"/>
                </a:solidFill>
              </a:rPr>
              <a:t>jitter</a:t>
            </a:r>
            <a:r>
              <a:rPr lang="cs-CZ" sz="2000" dirty="0">
                <a:solidFill>
                  <a:srgbClr val="002060"/>
                </a:solidFill>
              </a:rPr>
              <a:t>) a</a:t>
            </a:r>
            <a:r>
              <a:rPr lang="cs-CZ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cs-CZ" sz="2000" dirty="0">
                <a:solidFill>
                  <a:srgbClr val="002060"/>
                </a:solidFill>
              </a:rPr>
              <a:t>ztrátovost paketů</a:t>
            </a:r>
          </a:p>
          <a:p>
            <a:pPr marL="228600" lvl="1" algn="just" eaLnBrk="1" fontAlgn="auto" hangingPunct="1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defRPr/>
            </a:pPr>
            <a:r>
              <a:rPr lang="cs-CZ" sz="2000" dirty="0">
                <a:solidFill>
                  <a:srgbClr val="002060"/>
                </a:solidFill>
              </a:rPr>
              <a:t>Stanoví vyhláška č. 162/2005 Sb., o stanovení parametrů kvality univerzální služby a jejich mezních hodnot, ve znění vyhlášky č.</a:t>
            </a:r>
            <a:r>
              <a:rPr lang="cs-CZ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 </a:t>
            </a:r>
            <a:r>
              <a:rPr lang="cs-CZ" sz="2000" dirty="0">
                <a:solidFill>
                  <a:srgbClr val="002060"/>
                </a:solidFill>
              </a:rPr>
              <a:t>227/2012 Sb. – bude novelizována</a:t>
            </a:r>
          </a:p>
          <a:p>
            <a:pPr marL="228600" lvl="1" algn="just" eaLnBrk="1" fontAlgn="auto" hangingPunct="1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defRPr/>
            </a:pPr>
            <a:endParaRPr lang="cs-CZ" sz="2000" dirty="0">
              <a:solidFill>
                <a:srgbClr val="002060"/>
              </a:solidFill>
            </a:endParaRPr>
          </a:p>
          <a:p>
            <a:pPr marL="228600" lvl="1" algn="just" eaLnBrk="1" fontAlgn="auto" hangingPunct="1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defRPr/>
            </a:pPr>
            <a:endParaRPr lang="cs-CZ" sz="20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762798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Bubliny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3251A4"/>
      </a:accent1>
      <a:accent2>
        <a:srgbClr val="899EDB"/>
      </a:accent2>
      <a:accent3>
        <a:srgbClr val="939393"/>
      </a:accent3>
      <a:accent4>
        <a:srgbClr val="20336A"/>
      </a:accent4>
      <a:accent5>
        <a:srgbClr val="595959"/>
      </a:accent5>
      <a:accent6>
        <a:srgbClr val="D4BAE7"/>
      </a:accent6>
      <a:hlink>
        <a:srgbClr val="9454C3"/>
      </a:hlink>
      <a:folHlink>
        <a:srgbClr val="3EBBF0"/>
      </a:folHlink>
    </a:clrScheme>
    <a:fontScheme name="ČTÚ - výročka">
      <a:majorFont>
        <a:latin typeface="TitilliumText25L"/>
        <a:ea typeface=""/>
        <a:cs typeface=""/>
      </a:majorFont>
      <a:minorFont>
        <a:latin typeface="TitilliumText25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ole ČTÚ v podpoře vysokorychlostních sítí (21. 10. 2016, ČVTSS)" id="{77CEDE6D-3DBD-4543-A7E9-B0A509910A73}" vid="{D7C13BF8-B045-4F30-B461-2B73AA8D8384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Role ČTÚ v podpoře vysokorychlostních sítí (21. 10. 2016, ČVTSS)</Template>
  <TotalTime>0</TotalTime>
  <Words>1056</Words>
  <Application>Microsoft Office PowerPoint</Application>
  <PresentationFormat>Předvádění na obrazovce (4:3)</PresentationFormat>
  <Paragraphs>106</Paragraphs>
  <Slides>20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4" baseType="lpstr">
      <vt:lpstr>Arial</vt:lpstr>
      <vt:lpstr>Calibri</vt:lpstr>
      <vt:lpstr>TitilliumText25L</vt:lpstr>
      <vt:lpstr>Motiv Office</vt:lpstr>
      <vt:lpstr>  Přezkum dílčí služby přiměřeného přístupu k internetu v pevném místě, včetně připojení potřebného pro využívání služby    Praha 5. 10. 2021  </vt:lpstr>
      <vt:lpstr>Právní rámec pro provedení přezkumu</vt:lpstr>
      <vt:lpstr>Právní rámec pro provedení přezkumu</vt:lpstr>
      <vt:lpstr> Právní rámec pro provedení přezkumu</vt:lpstr>
      <vt:lpstr>Východiska pro přezkum</vt:lpstr>
      <vt:lpstr>Parametry služby a související aspekty</vt:lpstr>
      <vt:lpstr>Rychlost</vt:lpstr>
      <vt:lpstr>Rychlost – otázky k diskuzi</vt:lpstr>
      <vt:lpstr>Kvalitativní parametry</vt:lpstr>
      <vt:lpstr>Kvalitativní parametry – otázky k diskuzi</vt:lpstr>
      <vt:lpstr>Cenová dostupnost</vt:lpstr>
      <vt:lpstr>Cenová dostupnost – otázky k diskuzi</vt:lpstr>
      <vt:lpstr>Geografická dostupnost</vt:lpstr>
      <vt:lpstr>Geografická dostupnost – otázky k diskuzi</vt:lpstr>
      <vt:lpstr>Mobilní připojení jako substitut</vt:lpstr>
      <vt:lpstr>Mobilní připojení jako substitut – otázky k diskuzi</vt:lpstr>
      <vt:lpstr>Vliv programů podpory na výstavbu sítí a aukce radiových kmitočtů</vt:lpstr>
      <vt:lpstr>Vliv programů podpory na výstavbu sítí a aukce radiových kmitočtů – otázky k diskuzi</vt:lpstr>
      <vt:lpstr>Možnost využití společného připojení i pro hlasovou komunikaci</vt:lpstr>
      <vt:lpstr>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2021-10-05T13:54:03Z</dcterms:created>
  <dcterms:modified xsi:type="dcterms:W3CDTF">2021-10-05T13:54:11Z</dcterms:modified>
</cp:coreProperties>
</file>