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4"/>
  </p:sldMasterIdLst>
  <p:notesMasterIdLst>
    <p:notesMasterId r:id="rId20"/>
  </p:notesMasterIdLst>
  <p:sldIdLst>
    <p:sldId id="256" r:id="rId5"/>
    <p:sldId id="569" r:id="rId6"/>
    <p:sldId id="579" r:id="rId7"/>
    <p:sldId id="580" r:id="rId8"/>
    <p:sldId id="572" r:id="rId9"/>
    <p:sldId id="570" r:id="rId10"/>
    <p:sldId id="573" r:id="rId11"/>
    <p:sldId id="574" r:id="rId12"/>
    <p:sldId id="581" r:id="rId13"/>
    <p:sldId id="582" r:id="rId14"/>
    <p:sldId id="583" r:id="rId15"/>
    <p:sldId id="584" r:id="rId16"/>
    <p:sldId id="586" r:id="rId17"/>
    <p:sldId id="585" r:id="rId18"/>
    <p:sldId id="5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KIEWICZOVÁ Hana" initials="HH" lastIdx="8" clrIdx="0">
    <p:extLst>
      <p:ext uri="{19B8F6BF-5375-455C-9EA6-DF929625EA0E}">
        <p15:presenceInfo xmlns:p15="http://schemas.microsoft.com/office/powerpoint/2012/main" userId="S::HankiewiczovaH@ctu.cz::ec7f0447-7c47-4408-a743-e43ee4d2243a" providerId="AD"/>
      </p:ext>
    </p:extLst>
  </p:cmAuthor>
  <p:cmAuthor id="2" name="Havel Petr" initials="HP" lastIdx="2" clrIdx="1">
    <p:extLst>
      <p:ext uri="{19B8F6BF-5375-455C-9EA6-DF929625EA0E}">
        <p15:presenceInfo xmlns:p15="http://schemas.microsoft.com/office/powerpoint/2012/main" userId="S::HavelP@ctu.cz::1d7ccb6f-f7ce-469b-b326-d542f9ef62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24691"/>
    <a:srgbClr val="3A5D82"/>
    <a:srgbClr val="339933"/>
    <a:srgbClr val="4ED27A"/>
    <a:srgbClr val="70369B"/>
    <a:srgbClr val="AC75D5"/>
    <a:srgbClr val="F37320"/>
    <a:srgbClr val="9ECDB0"/>
    <a:srgbClr val="3E9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43E2F-68BA-4635-932A-C84F0CCCB988}" v="1" dt="2023-06-19T20:03:20.702"/>
    <p1510:client id="{772C3841-641C-4CC5-95A6-7C0842FCD249}" v="45" dt="2023-06-19T10:47:25.3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32" autoAdjust="0"/>
  </p:normalViewPr>
  <p:slideViewPr>
    <p:cSldViewPr snapToGrid="0">
      <p:cViewPr varScale="1">
        <p:scale>
          <a:sx n="108" d="100"/>
          <a:sy n="108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969EC-07EE-4360-A3AE-D849933418EE}" type="datetimeFigureOut">
              <a:rPr lang="cs-CZ" smtClean="0"/>
              <a:t>30.06.2023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B78BE-3875-4D13-BDCB-AF91C882E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82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0163" y="2798916"/>
            <a:ext cx="7063674" cy="1260169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cs-CZ" sz="4400" b="1" kern="120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14576" y="91439"/>
            <a:ext cx="67219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>
                <a:solidFill>
                  <a:schemeClr val="bg1"/>
                </a:solidFill>
              </a:rPr>
              <a:t>Český telekomunikační úřad</a:t>
            </a:r>
          </a:p>
        </p:txBody>
      </p:sp>
      <p:sp>
        <p:nvSpPr>
          <p:cNvPr id="2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2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5090160" y="5334319"/>
            <a:ext cx="3454400" cy="55848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dnadpis 4"/>
          <p:cNvSpPr txBox="1">
            <a:spLocks/>
          </p:cNvSpPr>
          <p:nvPr/>
        </p:nvSpPr>
        <p:spPr>
          <a:xfrm>
            <a:off x="4132863" y="5227834"/>
            <a:ext cx="4510102" cy="775699"/>
          </a:xfrm>
          <a:prstGeom prst="rect">
            <a:avLst/>
          </a:prstGeom>
          <a:solidFill>
            <a:schemeClr val="bg1">
              <a:alpha val="58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altLang="cs-CZ" sz="2800" b="1" dirty="0">
                <a:solidFill>
                  <a:srgbClr val="2D2D8A"/>
                </a:solidFill>
              </a:rPr>
              <a:t>        </a:t>
            </a:r>
            <a:endParaRPr lang="cs-CZ" dirty="0"/>
          </a:p>
        </p:txBody>
      </p:sp>
      <p:pic>
        <p:nvPicPr>
          <p:cNvPr id="12" name="Picture 8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208465" y="5262052"/>
            <a:ext cx="734204" cy="734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808866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A6C76-B03E-493D-839D-AE608103BFCC}" type="datetime1">
              <a:rPr lang="cs-CZ" smtClean="0"/>
              <a:t>30.06.2023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90A2-5731-4DE8-9EA4-99A4AD5F9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19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2EB81-566F-4EA4-9762-8C7E340AD813}" type="datetime1">
              <a:rPr lang="cs-CZ" smtClean="0"/>
              <a:t>30.06.2023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90A2-5731-4DE8-9EA4-99A4AD5F9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04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982892"/>
            <a:ext cx="9042223" cy="587510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3913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1889"/>
            <a:ext cx="4453467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1889"/>
            <a:ext cx="4408313" cy="58561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07970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3093156"/>
            <a:ext cx="4453467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3093156"/>
            <a:ext cx="4408313" cy="3764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1"/>
            <a:ext cx="9048750" cy="198613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2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07243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+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2528714"/>
            <a:ext cx="4453467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2528714"/>
            <a:ext cx="4408313" cy="265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>
          <a:xfrm>
            <a:off x="95250" y="1004712"/>
            <a:ext cx="9048750" cy="13998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5289957"/>
            <a:ext cx="9048750" cy="13998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0006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+ 1 p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5955" y="1004716"/>
            <a:ext cx="4453467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5687" y="1004716"/>
            <a:ext cx="4408313" cy="3318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95250" y="4410026"/>
            <a:ext cx="9048750" cy="24479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2100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111" y="1072269"/>
            <a:ext cx="42502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1110" y="1715330"/>
            <a:ext cx="4250267" cy="5142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4" y="1057276"/>
            <a:ext cx="4498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719616"/>
            <a:ext cx="4498975" cy="513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7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4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6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8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Zástupný symbol pro číslo snímku 3"/>
          <p:cNvSpPr txBox="1">
            <a:spLocks/>
          </p:cNvSpPr>
          <p:nvPr/>
        </p:nvSpPr>
        <p:spPr>
          <a:xfrm>
            <a:off x="8602134" y="6584544"/>
            <a:ext cx="541866" cy="254000"/>
          </a:xfrm>
          <a:prstGeom prst="rect">
            <a:avLst/>
          </a:prstGeom>
        </p:spPr>
        <p:txBody>
          <a:bodyPr lIns="36000" tIns="0" rIns="36000" bIns="3600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E2E0AA4-6A13-4A78-8374-F0E74ECD883F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1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993" y="4406900"/>
            <a:ext cx="7772400" cy="1362075"/>
          </a:xfrm>
        </p:spPr>
        <p:txBody>
          <a:bodyPr anchor="ctr" anchorCtr="0">
            <a:normAutofit/>
          </a:bodyPr>
          <a:lstStyle>
            <a:lvl1pPr algn="ctr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906713"/>
            <a:ext cx="7772400" cy="15001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78628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3999" cy="9183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2" y="970702"/>
            <a:ext cx="9076267" cy="58872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0"/>
            <a:ext cx="826851" cy="914400"/>
            <a:chOff x="0" y="0"/>
            <a:chExt cx="826851" cy="914400"/>
          </a:xfrm>
        </p:grpSpPr>
        <p:sp>
          <p:nvSpPr>
            <p:cNvPr id="8" name="Obdélník 7"/>
            <p:cNvSpPr/>
            <p:nvPr/>
          </p:nvSpPr>
          <p:spPr>
            <a:xfrm>
              <a:off x="0" y="0"/>
              <a:ext cx="826851" cy="914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67732" y="52367"/>
              <a:ext cx="714593" cy="783011"/>
            </a:xfrm>
            <a:prstGeom prst="rect">
              <a:avLst/>
            </a:prstGeom>
          </p:spPr>
        </p:pic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5375" y="0"/>
            <a:ext cx="8308625" cy="91833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9" name="Obdélník 8"/>
          <p:cNvSpPr/>
          <p:nvPr/>
        </p:nvSpPr>
        <p:spPr>
          <a:xfrm>
            <a:off x="0" y="1"/>
            <a:ext cx="9144000" cy="924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29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541338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FF0000"/>
          </a:solidFill>
          <a:latin typeface="+mn-lt"/>
          <a:ea typeface="+mn-ea"/>
          <a:cs typeface="+mn-cs"/>
        </a:defRPr>
      </a:lvl3pPr>
      <a:lvl4pPr marL="107315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52538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db.cept.org/download/402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34" y="1543342"/>
            <a:ext cx="7858125" cy="2541864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Diskuse nad opatřením k zamezení negativních dopadů tzv. </a:t>
            </a:r>
            <a:r>
              <a:rPr lang="cs-CZ" sz="4000" dirty="0" err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spoofingu</a:t>
            </a:r>
            <a:br>
              <a:rPr lang="cs-CZ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8877" y="4428496"/>
            <a:ext cx="6858000" cy="77300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s odbornou veřejností</a:t>
            </a:r>
          </a:p>
          <a:p>
            <a:r>
              <a:rPr lang="cs-C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Praha, 26. června 2023</a:t>
            </a:r>
          </a:p>
        </p:txBody>
      </p:sp>
    </p:spTree>
    <p:extLst>
      <p:ext uri="{BB962C8B-B14F-4D97-AF65-F5344CB8AC3E}">
        <p14:creationId xmlns:p14="http://schemas.microsoft.com/office/powerpoint/2010/main" val="5622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možná opatření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95954" y="2590800"/>
            <a:ext cx="4639733" cy="2781300"/>
          </a:xfrm>
        </p:spPr>
        <p:txBody>
          <a:bodyPr rtlCol="0"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dirty="0">
                <a:solidFill>
                  <a:schemeClr val="tx2"/>
                </a:solidFill>
              </a:rPr>
              <a:t>Black </a:t>
            </a:r>
            <a:r>
              <a:rPr lang="cs-CZ" dirty="0" err="1">
                <a:solidFill>
                  <a:schemeClr val="tx2"/>
                </a:solidFill>
              </a:rPr>
              <a:t>listing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spcBef>
                <a:spcPts val="1200"/>
              </a:spcBef>
            </a:pPr>
            <a:r>
              <a:rPr lang="cs-CZ" dirty="0"/>
              <a:t>hovory označeny tímto číslem </a:t>
            </a:r>
            <a:r>
              <a:rPr lang="cs-CZ" b="1" dirty="0"/>
              <a:t>nebudou</a:t>
            </a:r>
            <a:r>
              <a:rPr lang="cs-CZ" dirty="0"/>
              <a:t> propojovány z určitého prostoru</a:t>
            </a:r>
          </a:p>
          <a:p>
            <a:pPr lvl="2">
              <a:spcBef>
                <a:spcPts val="1200"/>
              </a:spcBef>
            </a:pPr>
            <a:r>
              <a:rPr lang="cs-CZ" sz="2400" dirty="0"/>
              <a:t>např. mimo domovskou síť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analogie již aplikovaných opatření pro velké zákazníky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0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B69ECC-7F8C-435C-8F41-98BA60997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5687" y="2590800"/>
            <a:ext cx="4408313" cy="2540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err="1">
                <a:solidFill>
                  <a:schemeClr val="bg1"/>
                </a:solidFill>
                <a:highlight>
                  <a:srgbClr val="000000"/>
                </a:highlight>
              </a:rPr>
              <a:t>White</a:t>
            </a:r>
            <a:r>
              <a:rPr lang="cs-CZ" dirty="0">
                <a:solidFill>
                  <a:schemeClr val="bg1"/>
                </a:solidFill>
                <a:highlight>
                  <a:srgbClr val="000000"/>
                </a:highlight>
              </a:rPr>
              <a:t> </a:t>
            </a:r>
            <a:r>
              <a:rPr lang="cs-CZ" dirty="0" err="1">
                <a:solidFill>
                  <a:schemeClr val="bg1"/>
                </a:solidFill>
                <a:highlight>
                  <a:srgbClr val="000000"/>
                </a:highlight>
              </a:rPr>
              <a:t>listing</a:t>
            </a:r>
            <a:endParaRPr lang="cs-CZ" dirty="0">
              <a:solidFill>
                <a:schemeClr val="bg1"/>
              </a:solidFill>
              <a:highlight>
                <a:srgbClr val="000000"/>
              </a:highlight>
            </a:endParaRPr>
          </a:p>
          <a:p>
            <a:pPr lvl="1">
              <a:spcBef>
                <a:spcPts val="1200"/>
              </a:spcBef>
            </a:pPr>
            <a:r>
              <a:rPr lang="cs-CZ" dirty="0"/>
              <a:t>hovory označeny tímto číslem </a:t>
            </a:r>
            <a:r>
              <a:rPr lang="cs-CZ" b="1" dirty="0"/>
              <a:t>budou</a:t>
            </a:r>
            <a:r>
              <a:rPr lang="cs-CZ" dirty="0"/>
              <a:t> propojovány bez ohledu na ostatní pravidla</a:t>
            </a:r>
          </a:p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D6ED3A8D-9BA8-4988-A59E-97C4C5D9DD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5250" y="1092052"/>
            <a:ext cx="9048750" cy="110348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 startAt="2"/>
            </a:pPr>
            <a:r>
              <a:rPr lang="cs-CZ" dirty="0"/>
              <a:t>„Black </a:t>
            </a:r>
            <a:r>
              <a:rPr lang="cs-CZ" dirty="0" err="1"/>
              <a:t>listing</a:t>
            </a:r>
            <a:r>
              <a:rPr lang="cs-CZ" dirty="0"/>
              <a:t>“, „</a:t>
            </a:r>
            <a:r>
              <a:rPr lang="cs-CZ" dirty="0" err="1"/>
              <a:t>White</a:t>
            </a:r>
            <a:r>
              <a:rPr lang="cs-CZ" dirty="0"/>
              <a:t> </a:t>
            </a:r>
            <a:r>
              <a:rPr lang="cs-CZ" dirty="0" err="1"/>
              <a:t>listing</a:t>
            </a:r>
            <a:r>
              <a:rPr lang="cs-CZ" dirty="0"/>
              <a:t>“</a:t>
            </a:r>
          </a:p>
          <a:p>
            <a:pPr lvl="1" indent="-342900">
              <a:spcBef>
                <a:spcPts val="1200"/>
              </a:spcBef>
            </a:pPr>
            <a:r>
              <a:rPr lang="cs-CZ" dirty="0"/>
              <a:t>vytvoření seznamů čísel, která mají mít specifický režim ochrany</a:t>
            </a:r>
            <a:r>
              <a:rPr lang="cs-CZ" sz="2000" dirty="0"/>
              <a:t>: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02E8B9A-B05B-45F8-9E4A-3EAD8784BD4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63875" y="6200721"/>
            <a:ext cx="8238422" cy="657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= komplementární k opatření filtrace (viz výše)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981C6-4606-4063-BADA-EFBAA2367CC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4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možná opatření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7" y="1231900"/>
            <a:ext cx="8064324" cy="5626100"/>
          </a:xfrm>
        </p:spPr>
        <p:txBody>
          <a:bodyPr rtlCol="0"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 startAt="3"/>
            </a:pPr>
            <a:r>
              <a:rPr lang="cs-CZ" dirty="0"/>
              <a:t>STIR SHAKEN / blockchain metody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pokročilé metody pro určování důvěryhodnosti informace o volajícím čísle a jeho certifikaci</a:t>
            </a:r>
          </a:p>
          <a:p>
            <a:pPr lvl="2">
              <a:spcBef>
                <a:spcPts val="1200"/>
              </a:spcBef>
            </a:pPr>
            <a:r>
              <a:rPr lang="cs-CZ" dirty="0"/>
              <a:t>náročné k implementaci, nákladné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981C6-4606-4063-BADA-EFBAA2367CC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3994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návrh opatření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91497" y="982892"/>
            <a:ext cx="8952502" cy="5875108"/>
          </a:xfrm>
        </p:spPr>
        <p:txBody>
          <a:bodyPr rtlCol="0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400" dirty="0"/>
              <a:t>Forma zavedení potenciálních opatření: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samoregulace – dohoda na úrovni sektoru (např. memorandum, kodex apod.)</a:t>
            </a:r>
          </a:p>
          <a:p>
            <a:pPr lvl="1">
              <a:spcBef>
                <a:spcPts val="1200"/>
              </a:spcBef>
            </a:pPr>
            <a:r>
              <a:rPr lang="cs-CZ" sz="2000" dirty="0">
                <a:solidFill>
                  <a:schemeClr val="tx1"/>
                </a:solidFill>
              </a:rPr>
              <a:t>regulační opatření </a:t>
            </a:r>
            <a:r>
              <a:rPr lang="cs-CZ" sz="2000" dirty="0"/>
              <a:t>–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/>
              <a:t>potřeba zvážit a vyhodnotit výhody a nevýhody</a:t>
            </a:r>
          </a:p>
          <a:p>
            <a:pPr lvl="2" indent="-285750">
              <a:spcBef>
                <a:spcPts val="1200"/>
              </a:spcBef>
            </a:pPr>
            <a:r>
              <a:rPr lang="cs-CZ" dirty="0"/>
              <a:t>s využitím poznatků odborné veřejnosti</a:t>
            </a:r>
          </a:p>
          <a:p>
            <a:pPr marL="0" indent="0">
              <a:spcBef>
                <a:spcPts val="1200"/>
              </a:spcBef>
              <a:buNone/>
            </a:pPr>
            <a:endParaRPr lang="cs-CZ" sz="400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/>
              <a:t>Pravděpodobnost postupných kroků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vždy na základě vyhodnocení situace a dopadů předchozích aktivit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00" b="1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2400" b="1" dirty="0"/>
              <a:t>Potenciální věcné řešení = filtrace příchozího provozu na mezinárodním propojení pro „pevná čísla“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oproti dalším zvažovaným opatřením není tak implementačně náročné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efektivně adresuje metody podvodníků</a:t>
            </a: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946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návrh opatření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7" y="1182756"/>
            <a:ext cx="8893814" cy="5675243"/>
          </a:xfrm>
        </p:spPr>
        <p:txBody>
          <a:bodyPr rtlCol="0"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b="1" dirty="0"/>
              <a:t>V případě potřeby regulačního zásahu: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stanovení </a:t>
            </a:r>
            <a:r>
              <a:rPr lang="cs-CZ" dirty="0">
                <a:solidFill>
                  <a:srgbClr val="3A5D82"/>
                </a:solidFill>
              </a:rPr>
              <a:t>podm</a:t>
            </a:r>
            <a:r>
              <a:rPr lang="cs-CZ" dirty="0"/>
              <a:t>ínky pro propojení sítí ve smyslu zajištění filtrace provozu ze zahraničí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využití všeobecného oprávnění č. VO-S/2/07.2005-10, kterým se stanoví podmínky k zajišťování veřejných komunikačních sítí a přiřazených prostředků, ve znění pozdějších předpisů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zmocnění: § 10 odst. 2 písm. a) zákona o elektronických komunikacích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sz="2000" b="1" dirty="0"/>
          </a:p>
          <a:p>
            <a:pPr marL="0" indent="0" algn="ctr">
              <a:spcBef>
                <a:spcPts val="1200"/>
              </a:spcBef>
              <a:buNone/>
            </a:pPr>
            <a:r>
              <a:rPr lang="cs-CZ" sz="2800" b="1" dirty="0"/>
              <a:t>Další postup bude určen i na základě výstupů z workshopu a následných reakcí odborné veřejnosti. 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361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časový harmonogram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/>
        <p:txBody>
          <a:bodyPr rtlCol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cs-CZ" sz="2800" b="1" dirty="0"/>
              <a:t>Do 31. 7. 2023: </a:t>
            </a:r>
            <a:r>
              <a:rPr lang="cs-CZ" sz="2800" dirty="0">
                <a:solidFill>
                  <a:srgbClr val="024691"/>
                </a:solidFill>
              </a:rPr>
              <a:t>Připomínky z workshopu a odpovědi na následující otázky 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sz="4400" b="1" dirty="0"/>
          </a:p>
          <a:p>
            <a:pPr marL="0" indent="0" algn="ctr">
              <a:spcBef>
                <a:spcPts val="1200"/>
              </a:spcBef>
              <a:buNone/>
            </a:pPr>
            <a:r>
              <a:rPr lang="cs-CZ" sz="2800" b="1" dirty="0"/>
              <a:t>Říjen 2023</a:t>
            </a:r>
            <a:r>
              <a:rPr lang="cs-CZ" sz="2800" dirty="0"/>
              <a:t>: </a:t>
            </a:r>
            <a:r>
              <a:rPr lang="cs-CZ" sz="2800" dirty="0">
                <a:solidFill>
                  <a:srgbClr val="024691"/>
                </a:solidFill>
              </a:rPr>
              <a:t>Workshop k projednání konkrétního dalšího postupu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sz="4800" b="1" dirty="0"/>
          </a:p>
          <a:p>
            <a:pPr marL="0" indent="0" algn="ctr">
              <a:spcBef>
                <a:spcPts val="1200"/>
              </a:spcBef>
              <a:buNone/>
            </a:pPr>
            <a:r>
              <a:rPr lang="cs-CZ" sz="2800" b="1" dirty="0"/>
              <a:t>Prosinec 2023: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024691"/>
                </a:solidFill>
              </a:rPr>
              <a:t>Zveřejnění zavedeného opatření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sz="4400" b="1" dirty="0"/>
          </a:p>
          <a:p>
            <a:pPr marL="0" indent="0" algn="ctr">
              <a:spcBef>
                <a:spcPts val="1200"/>
              </a:spcBef>
              <a:buNone/>
            </a:pPr>
            <a:r>
              <a:rPr lang="cs-CZ" sz="2800" b="1" dirty="0"/>
              <a:t>Optimálně 1. 1. 2024: </a:t>
            </a:r>
            <a:r>
              <a:rPr lang="cs-CZ" sz="2800" dirty="0">
                <a:solidFill>
                  <a:srgbClr val="024691"/>
                </a:solidFill>
              </a:rPr>
              <a:t>Účinnost opatření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C8A2BFD7-F853-405B-8343-6E685D41DB7D}"/>
              </a:ext>
            </a:extLst>
          </p:cNvPr>
          <p:cNvSpPr/>
          <p:nvPr/>
        </p:nvSpPr>
        <p:spPr>
          <a:xfrm>
            <a:off x="4237489" y="2187613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950FA86B-1076-4870-8758-32E45F3857F6}"/>
              </a:ext>
            </a:extLst>
          </p:cNvPr>
          <p:cNvSpPr/>
          <p:nvPr/>
        </p:nvSpPr>
        <p:spPr>
          <a:xfrm>
            <a:off x="4258559" y="3878109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EF0AAD34-546E-4FA0-85E4-47E1FD0D95C3}"/>
              </a:ext>
            </a:extLst>
          </p:cNvPr>
          <p:cNvSpPr/>
          <p:nvPr/>
        </p:nvSpPr>
        <p:spPr>
          <a:xfrm>
            <a:off x="4237489" y="5512766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244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otázky, diskuse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66989" y="918334"/>
            <a:ext cx="8545267" cy="5875108"/>
          </a:xfrm>
        </p:spPr>
        <p:txBody>
          <a:bodyPr rtlCol="0">
            <a:no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800" b="1" dirty="0"/>
              <a:t>shoda na věcném opatření včetně zachování legitimního využití </a:t>
            </a:r>
            <a:r>
              <a:rPr lang="cs-CZ" sz="2800" b="1" dirty="0" err="1"/>
              <a:t>spoofingu</a:t>
            </a:r>
            <a:r>
              <a:rPr lang="cs-CZ" sz="2800" b="1" dirty="0"/>
              <a:t>?</a:t>
            </a:r>
          </a:p>
          <a:p>
            <a:pPr marL="655638" lvl="1" indent="-457200">
              <a:spcBef>
                <a:spcPts val="1200"/>
              </a:spcBef>
            </a:pPr>
            <a:endParaRPr lang="cs-CZ" sz="100" b="1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800" b="1" dirty="0"/>
              <a:t>samoregulace či regulace – výhody, nevýhody?</a:t>
            </a:r>
          </a:p>
          <a:p>
            <a:pPr marL="198438" lvl="1" indent="0">
              <a:spcBef>
                <a:spcPts val="1200"/>
              </a:spcBef>
              <a:buNone/>
            </a:pPr>
            <a:endParaRPr lang="cs-CZ" sz="100" b="1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800" b="1" dirty="0"/>
              <a:t>realizovatelnost navrženého opatření?</a:t>
            </a:r>
          </a:p>
          <a:p>
            <a:pPr marL="893763" lvl="1" indent="-436563">
              <a:spcBef>
                <a:spcPts val="1200"/>
              </a:spcBef>
            </a:pPr>
            <a:r>
              <a:rPr lang="cs-CZ" sz="2000" b="1" dirty="0"/>
              <a:t>možnost technické implementace?</a:t>
            </a:r>
          </a:p>
          <a:p>
            <a:pPr marL="893763" lvl="1" indent="-436563">
              <a:spcBef>
                <a:spcPts val="1200"/>
              </a:spcBef>
            </a:pPr>
            <a:r>
              <a:rPr lang="cs-CZ" sz="2000" b="1" dirty="0"/>
              <a:t>dotčené osoby?</a:t>
            </a:r>
          </a:p>
          <a:p>
            <a:pPr marL="893763" lvl="1" indent="-436563">
              <a:spcBef>
                <a:spcPts val="1200"/>
              </a:spcBef>
            </a:pPr>
            <a:r>
              <a:rPr lang="cs-CZ" sz="2000" b="1" dirty="0"/>
              <a:t>harmonogram?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cs-CZ" sz="100" b="1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800" b="1" dirty="0"/>
              <a:t>Black/</a:t>
            </a:r>
            <a:r>
              <a:rPr lang="cs-CZ" sz="2800" b="1" dirty="0" err="1"/>
              <a:t>White</a:t>
            </a:r>
            <a:r>
              <a:rPr lang="cs-CZ" sz="2800" b="1" dirty="0"/>
              <a:t> </a:t>
            </a:r>
            <a:r>
              <a:rPr lang="cs-CZ" sz="2800" b="1" dirty="0" err="1"/>
              <a:t>listing</a:t>
            </a:r>
            <a:r>
              <a:rPr lang="cs-CZ" sz="2800" b="1" dirty="0"/>
              <a:t> jako vhodný komplement</a:t>
            </a:r>
          </a:p>
          <a:p>
            <a:pPr marL="893763" lvl="1" indent="-342900">
              <a:spcBef>
                <a:spcPts val="1200"/>
              </a:spcBef>
              <a:tabLst>
                <a:tab pos="893763" algn="l"/>
              </a:tabLst>
            </a:pPr>
            <a:r>
              <a:rPr lang="cs-CZ" sz="2000" b="1" dirty="0"/>
              <a:t>případně proč?</a:t>
            </a:r>
          </a:p>
          <a:p>
            <a:pPr marL="198438" lvl="1" indent="0">
              <a:spcBef>
                <a:spcPts val="1200"/>
              </a:spcBef>
              <a:buNone/>
            </a:pPr>
            <a:endParaRPr lang="cs-CZ" sz="100" b="1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sz="2800" b="1" dirty="0"/>
              <a:t>jiné vhodné komplementy?</a:t>
            </a: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45897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BAFE4A0-33A7-49DF-ACDB-6CC16544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</a:t>
            </a:r>
            <a:r>
              <a:rPr lang="cs-CZ" dirty="0" err="1"/>
              <a:t>worskhopu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1422400"/>
            <a:ext cx="9042223" cy="5435600"/>
          </a:xfrm>
        </p:spPr>
        <p:txBody>
          <a:bodyPr rtlCol="0">
            <a:no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800" dirty="0"/>
              <a:t>Obecný úvod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800" dirty="0"/>
              <a:t>Mezinárodní kontext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800" dirty="0"/>
              <a:t>Situace v ČR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800" dirty="0"/>
              <a:t>Možná opatření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800" dirty="0"/>
              <a:t>Možnost regulačního opatření a dalšího postupu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cs-CZ" sz="2800" dirty="0"/>
              <a:t>Otázky a diskuse</a:t>
            </a:r>
          </a:p>
          <a:p>
            <a:pPr lvl="1" algn="just">
              <a:spcBef>
                <a:spcPts val="1200"/>
              </a:spcBef>
            </a:pPr>
            <a:endParaRPr lang="cs-CZ" sz="1200" dirty="0"/>
          </a:p>
          <a:p>
            <a:pPr algn="just">
              <a:spcBef>
                <a:spcPts val="1200"/>
              </a:spcBef>
            </a:pPr>
            <a:endParaRPr lang="cs-CZ" sz="1600" dirty="0"/>
          </a:p>
          <a:p>
            <a:pPr algn="just">
              <a:spcBef>
                <a:spcPts val="1200"/>
              </a:spcBef>
            </a:pPr>
            <a:endParaRPr lang="cs-CZ" sz="1600" dirty="0"/>
          </a:p>
          <a:p>
            <a:pPr lvl="2" algn="just">
              <a:spcBef>
                <a:spcPts val="1200"/>
              </a:spcBef>
            </a:pPr>
            <a:endParaRPr lang="cs-CZ" sz="1200" b="1" dirty="0"/>
          </a:p>
          <a:p>
            <a:pPr lvl="1" algn="just">
              <a:spcBef>
                <a:spcPts val="1200"/>
              </a:spcBef>
            </a:pPr>
            <a:endParaRPr lang="cs-CZ" sz="1600" dirty="0"/>
          </a:p>
          <a:p>
            <a:pPr algn="just">
              <a:spcBef>
                <a:spcPts val="1200"/>
              </a:spcBef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035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FCD3BE4D-48C0-42E3-9759-403680B9D145}"/>
              </a:ext>
            </a:extLst>
          </p:cNvPr>
          <p:cNvSpPr/>
          <p:nvPr/>
        </p:nvSpPr>
        <p:spPr>
          <a:xfrm>
            <a:off x="368300" y="6007100"/>
            <a:ext cx="7950200" cy="5207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349BD91-B69E-480C-A260-CDCF026B91BA}"/>
              </a:ext>
            </a:extLst>
          </p:cNvPr>
          <p:cNvSpPr/>
          <p:nvPr/>
        </p:nvSpPr>
        <p:spPr>
          <a:xfrm>
            <a:off x="368300" y="5092700"/>
            <a:ext cx="7950200" cy="622300"/>
          </a:xfrm>
          <a:prstGeom prst="roundRect">
            <a:avLst/>
          </a:prstGeom>
          <a:solidFill>
            <a:srgbClr val="4ED27A"/>
          </a:solidFill>
          <a:ln>
            <a:solidFill>
              <a:srgbClr val="339933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obecně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52488" y="1083434"/>
            <a:ext cx="8839023" cy="3717166"/>
          </a:xfrm>
        </p:spPr>
        <p:txBody>
          <a:bodyPr rtlCol="0">
            <a:noAutofit/>
          </a:bodyPr>
          <a:lstStyle/>
          <a:p>
            <a:pPr>
              <a:spcBef>
                <a:spcPts val="1200"/>
              </a:spcBef>
            </a:pPr>
            <a:r>
              <a:rPr lang="cs-CZ" sz="2800" dirty="0"/>
              <a:t>změna identifikace účastníka komunikace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s vědomím nebo bez vědomí účastníka</a:t>
            </a:r>
          </a:p>
          <a:p>
            <a:pPr>
              <a:spcBef>
                <a:spcPts val="1200"/>
              </a:spcBef>
            </a:pPr>
            <a:r>
              <a:rPr lang="cs-CZ" sz="2800" dirty="0"/>
              <a:t>ve světě čísel = změna parametru CLI (</a:t>
            </a:r>
            <a:r>
              <a:rPr lang="cs-CZ" sz="2800" dirty="0" err="1"/>
              <a:t>Caller</a:t>
            </a:r>
            <a:r>
              <a:rPr lang="cs-CZ" sz="2800" dirty="0"/>
              <a:t> Line </a:t>
            </a:r>
            <a:r>
              <a:rPr lang="cs-CZ" sz="2800" dirty="0" err="1"/>
              <a:t>Identification</a:t>
            </a:r>
            <a:r>
              <a:rPr lang="cs-CZ" sz="2800" dirty="0"/>
              <a:t>) 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zpravidla na </a:t>
            </a:r>
            <a:r>
              <a:rPr lang="cs-CZ" sz="2000" dirty="0" err="1"/>
              <a:t>originující</a:t>
            </a:r>
            <a:r>
              <a:rPr lang="cs-CZ" sz="2000" dirty="0"/>
              <a:t> „ústředně“ </a:t>
            </a:r>
          </a:p>
          <a:p>
            <a:pPr lvl="1">
              <a:spcBef>
                <a:spcPts val="1200"/>
              </a:spcBef>
            </a:pPr>
            <a:r>
              <a:rPr lang="cs-CZ" sz="2000" dirty="0"/>
              <a:t>prostřednictvím webových aplikací (</a:t>
            </a:r>
            <a:r>
              <a:rPr lang="cs-CZ" sz="2000" dirty="0" err="1"/>
              <a:t>VoIP</a:t>
            </a:r>
            <a:r>
              <a:rPr lang="cs-CZ" sz="2000" dirty="0"/>
              <a:t> brány)</a:t>
            </a:r>
          </a:p>
          <a:p>
            <a:pPr>
              <a:spcBef>
                <a:spcPts val="1200"/>
              </a:spcBef>
            </a:pPr>
            <a:r>
              <a:rPr lang="cs-CZ" sz="2800" dirty="0"/>
              <a:t>využíváno pro maskování vlastní identity nebo přímo pro cílenou záměnu identity</a:t>
            </a:r>
          </a:p>
          <a:p>
            <a:pPr lvl="1">
              <a:spcBef>
                <a:spcPts val="1200"/>
              </a:spcBef>
            </a:pPr>
            <a:r>
              <a:rPr lang="cs-CZ" sz="2000" b="1" dirty="0">
                <a:solidFill>
                  <a:srgbClr val="000000"/>
                </a:solidFill>
              </a:rPr>
              <a:t>Legitimní</a:t>
            </a:r>
            <a:r>
              <a:rPr lang="cs-CZ" sz="2000" dirty="0">
                <a:solidFill>
                  <a:srgbClr val="000000"/>
                </a:solidFill>
              </a:rPr>
              <a:t> praktiky – např. založené na call-</a:t>
            </a:r>
            <a:r>
              <a:rPr lang="cs-CZ" sz="2000" dirty="0" err="1">
                <a:solidFill>
                  <a:srgbClr val="000000"/>
                </a:solidFill>
              </a:rPr>
              <a:t>back</a:t>
            </a:r>
            <a:r>
              <a:rPr lang="cs-CZ" sz="2000" dirty="0">
                <a:solidFill>
                  <a:srgbClr val="000000"/>
                </a:solidFill>
              </a:rPr>
              <a:t> principu se souhlasem účastníka</a:t>
            </a:r>
          </a:p>
          <a:p>
            <a:pPr marL="255588" lvl="1" indent="0">
              <a:spcBef>
                <a:spcPts val="1200"/>
              </a:spcBef>
              <a:buNone/>
            </a:pPr>
            <a:endParaRPr lang="cs-CZ" sz="600" dirty="0"/>
          </a:p>
          <a:p>
            <a:pPr lvl="1">
              <a:spcBef>
                <a:spcPts val="1200"/>
              </a:spcBef>
            </a:pPr>
            <a:r>
              <a:rPr lang="cs-CZ" sz="2000" b="1" dirty="0">
                <a:solidFill>
                  <a:schemeClr val="bg1"/>
                </a:solidFill>
              </a:rPr>
              <a:t>Nekalé</a:t>
            </a:r>
            <a:r>
              <a:rPr lang="cs-CZ" sz="2000" dirty="0">
                <a:solidFill>
                  <a:schemeClr val="bg1"/>
                </a:solidFill>
              </a:rPr>
              <a:t> praktiky – skrývání identity pachatele, zneužívání čísel</a:t>
            </a:r>
          </a:p>
          <a:p>
            <a:pPr>
              <a:spcBef>
                <a:spcPts val="1200"/>
              </a:spcBef>
            </a:pPr>
            <a:endParaRPr lang="cs-CZ" sz="2800" dirty="0"/>
          </a:p>
          <a:p>
            <a:pPr>
              <a:spcBef>
                <a:spcPts val="1200"/>
              </a:spcBef>
            </a:pPr>
            <a:endParaRPr lang="cs-CZ" sz="2800" b="1" dirty="0"/>
          </a:p>
          <a:p>
            <a:pPr marL="0" indent="0">
              <a:spcBef>
                <a:spcPts val="1200"/>
              </a:spcBef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368163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nekalé praktiky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76" y="1033692"/>
            <a:ext cx="9042223" cy="5875108"/>
          </a:xfrm>
        </p:spPr>
        <p:txBody>
          <a:bodyPr rtlCol="0"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sz="2400" dirty="0"/>
              <a:t>Praxe nekalých praktik: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900" dirty="0"/>
          </a:p>
          <a:p>
            <a:pPr lvl="1" algn="ctr">
              <a:spcBef>
                <a:spcPts val="1200"/>
              </a:spcBef>
            </a:pPr>
            <a:r>
              <a:rPr lang="cs-CZ" dirty="0"/>
              <a:t>podvodná volání přicházejí nejčastěji </a:t>
            </a:r>
            <a:r>
              <a:rPr lang="cs-CZ" b="1" dirty="0"/>
              <a:t>ze zahraničí</a:t>
            </a:r>
            <a:r>
              <a:rPr lang="cs-CZ" dirty="0"/>
              <a:t> a jsou pro vyšší věrohodnost označena národním telefonním číslem</a:t>
            </a:r>
          </a:p>
          <a:p>
            <a:pPr lvl="1" algn="just">
              <a:spcBef>
                <a:spcPts val="1200"/>
              </a:spcBef>
            </a:pPr>
            <a:endParaRPr lang="cs-CZ" dirty="0"/>
          </a:p>
          <a:p>
            <a:pPr lvl="1" algn="ctr">
              <a:spcBef>
                <a:spcPts val="1200"/>
              </a:spcBef>
            </a:pPr>
            <a:r>
              <a:rPr lang="cs-CZ" dirty="0"/>
              <a:t>komplikované dohledání původce komunikace (volání přichází ze zahraničí)</a:t>
            </a:r>
          </a:p>
          <a:p>
            <a:pPr marL="198438" lvl="1" indent="0" algn="ctr">
              <a:spcBef>
                <a:spcPts val="1200"/>
              </a:spcBef>
              <a:buNone/>
            </a:pPr>
            <a:r>
              <a:rPr lang="cs-CZ" dirty="0"/>
              <a:t> </a:t>
            </a:r>
          </a:p>
          <a:p>
            <a:pPr lvl="1" algn="ctr">
              <a:spcBef>
                <a:spcPts val="1200"/>
              </a:spcBef>
            </a:pPr>
            <a:r>
              <a:rPr lang="cs-CZ" dirty="0"/>
              <a:t>prakticky nemožný postih pachatele</a:t>
            </a:r>
          </a:p>
          <a:p>
            <a:pPr lvl="1" algn="ctr">
              <a:spcBef>
                <a:spcPts val="1200"/>
              </a:spcBef>
            </a:pPr>
            <a:endParaRPr lang="cs-CZ" dirty="0"/>
          </a:p>
          <a:p>
            <a:pPr lvl="1" algn="ctr">
              <a:spcBef>
                <a:spcPts val="1200"/>
              </a:spcBef>
            </a:pPr>
            <a:r>
              <a:rPr lang="cs-CZ" b="1" dirty="0"/>
              <a:t>nutnost hledat preventivní technická opatření na zabránění negativních dopadů </a:t>
            </a:r>
            <a:r>
              <a:rPr lang="cs-CZ" b="1" dirty="0" err="1"/>
              <a:t>spoofingu</a:t>
            </a:r>
            <a:endParaRPr lang="cs-CZ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739A1B8C-A8F3-44FE-82ED-70E288EAB979}"/>
              </a:ext>
            </a:extLst>
          </p:cNvPr>
          <p:cNvSpPr/>
          <p:nvPr/>
        </p:nvSpPr>
        <p:spPr>
          <a:xfrm>
            <a:off x="4114887" y="4118555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4C76AF7C-FEAD-4B57-98CC-86D172A0ADBF}"/>
              </a:ext>
            </a:extLst>
          </p:cNvPr>
          <p:cNvSpPr/>
          <p:nvPr/>
        </p:nvSpPr>
        <p:spPr>
          <a:xfrm>
            <a:off x="4127500" y="2772495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76B672DF-5A90-4059-80C0-AF68709759BB}"/>
              </a:ext>
            </a:extLst>
          </p:cNvPr>
          <p:cNvSpPr/>
          <p:nvPr/>
        </p:nvSpPr>
        <p:spPr>
          <a:xfrm>
            <a:off x="4127500" y="5146055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89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mezinárodní kontext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1079500"/>
            <a:ext cx="9042223" cy="5778500"/>
          </a:xfrm>
        </p:spPr>
        <p:txBody>
          <a:bodyPr rtlCol="0">
            <a:noAutofit/>
          </a:bodyPr>
          <a:lstStyle/>
          <a:p>
            <a:pPr>
              <a:spcBef>
                <a:spcPts val="1200"/>
              </a:spcBef>
            </a:pPr>
            <a:r>
              <a:rPr lang="cs-CZ" sz="2800" dirty="0"/>
              <a:t>Hledání řešení na mezinárodní úrovni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 CEPT č. 338</a:t>
            </a:r>
            <a:r>
              <a:rPr lang="cs-CZ" dirty="0"/>
              <a:t> ze 7. června 2022 – </a:t>
            </a:r>
            <a:r>
              <a:rPr lang="cs-CZ" i="1" dirty="0"/>
              <a:t>„CLI </a:t>
            </a:r>
            <a:r>
              <a:rPr lang="cs-CZ" i="1" dirty="0" err="1"/>
              <a:t>Spoofing</a:t>
            </a:r>
            <a:r>
              <a:rPr lang="cs-CZ" i="1" dirty="0"/>
              <a:t>“</a:t>
            </a:r>
          </a:p>
          <a:p>
            <a:pPr lvl="2">
              <a:spcBef>
                <a:spcPts val="1200"/>
              </a:spcBef>
            </a:pPr>
            <a:r>
              <a:rPr lang="cs-CZ" dirty="0"/>
              <a:t>shrnutí problematiky a přístupu ve vybraných státech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připravované doporučení CEPT – „</a:t>
            </a:r>
            <a:r>
              <a:rPr lang="cs-CZ" i="1" dirty="0" err="1"/>
              <a:t>Measures</a:t>
            </a:r>
            <a:r>
              <a:rPr lang="cs-CZ" i="1" dirty="0"/>
              <a:t> to handle incoming International </a:t>
            </a:r>
            <a:r>
              <a:rPr lang="cs-CZ" i="1" dirty="0" err="1"/>
              <a:t>voice</a:t>
            </a:r>
            <a:r>
              <a:rPr lang="cs-CZ" i="1" dirty="0"/>
              <a:t> </a:t>
            </a:r>
            <a:r>
              <a:rPr lang="cs-CZ" i="1" dirty="0" err="1"/>
              <a:t>calls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suspected</a:t>
            </a:r>
            <a:r>
              <a:rPr lang="cs-CZ" i="1" dirty="0"/>
              <a:t> </a:t>
            </a:r>
            <a:r>
              <a:rPr lang="cs-CZ" i="1" dirty="0" err="1"/>
              <a:t>spoofed</a:t>
            </a:r>
            <a:r>
              <a:rPr lang="cs-CZ" i="1" dirty="0"/>
              <a:t> </a:t>
            </a:r>
            <a:r>
              <a:rPr lang="cs-CZ" i="1" dirty="0" err="1"/>
              <a:t>national</a:t>
            </a:r>
            <a:r>
              <a:rPr lang="cs-CZ" i="1" dirty="0"/>
              <a:t> E.164 </a:t>
            </a:r>
            <a:r>
              <a:rPr lang="cs-CZ" i="1" dirty="0" err="1"/>
              <a:t>numbers</a:t>
            </a:r>
            <a:r>
              <a:rPr lang="cs-CZ" dirty="0"/>
              <a:t>“ </a:t>
            </a:r>
          </a:p>
          <a:p>
            <a:pPr lvl="2">
              <a:spcBef>
                <a:spcPts val="1200"/>
              </a:spcBef>
            </a:pPr>
            <a:r>
              <a:rPr lang="cs-CZ" dirty="0"/>
              <a:t>bude předloženo do veřejné konzultace cca v 3. čtvrtletí 2023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Evropa </a:t>
            </a:r>
          </a:p>
          <a:p>
            <a:pPr lvl="2">
              <a:spcBef>
                <a:spcPts val="1200"/>
              </a:spcBef>
            </a:pPr>
            <a:r>
              <a:rPr lang="cs-CZ" dirty="0"/>
              <a:t>Fragmentovaný přístup (filtrace provozu, pravidla pro využívání CLI, …)</a:t>
            </a:r>
          </a:p>
          <a:p>
            <a:pPr lvl="2">
              <a:spcBef>
                <a:spcPts val="1200"/>
              </a:spcBef>
            </a:pPr>
            <a:r>
              <a:rPr lang="cs-CZ" dirty="0"/>
              <a:t>Snaha o zakotvení vymezení jednotného řešení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USA (v budoucnu potenciálně Kanada) – STIR/SHAKEN</a:t>
            </a:r>
          </a:p>
          <a:p>
            <a:pPr lvl="1" algn="just">
              <a:spcBef>
                <a:spcPts val="1200"/>
              </a:spcBef>
            </a:pPr>
            <a:endParaRPr lang="cs-CZ" sz="1600" dirty="0"/>
          </a:p>
          <a:p>
            <a:pPr algn="just">
              <a:spcBef>
                <a:spcPts val="1200"/>
              </a:spcBef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5036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84483" y="1282700"/>
            <a:ext cx="9059517" cy="5575300"/>
          </a:xfrm>
        </p:spPr>
        <p:txBody>
          <a:bodyPr rtlCol="0"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sz="2800" dirty="0"/>
              <a:t>Příklady nekalých praktik v ČR: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800" dirty="0"/>
          </a:p>
          <a:p>
            <a:pPr lvl="1">
              <a:spcBef>
                <a:spcPts val="1200"/>
              </a:spcBef>
            </a:pPr>
            <a:r>
              <a:rPr lang="cs-CZ" sz="2800" dirty="0"/>
              <a:t>tzv. </a:t>
            </a:r>
            <a:r>
              <a:rPr lang="cs-CZ" sz="2800" dirty="0" err="1"/>
              <a:t>vishingové</a:t>
            </a:r>
            <a:r>
              <a:rPr lang="cs-CZ" sz="2800" dirty="0"/>
              <a:t> útoky na zákazníky bankovních domů</a:t>
            </a:r>
          </a:p>
          <a:p>
            <a:pPr lvl="1">
              <a:spcBef>
                <a:spcPts val="1200"/>
              </a:spcBef>
            </a:pPr>
            <a:endParaRPr lang="cs-CZ" sz="1050" dirty="0"/>
          </a:p>
          <a:p>
            <a:pPr lvl="1">
              <a:spcBef>
                <a:spcPts val="1200"/>
              </a:spcBef>
            </a:pPr>
            <a:r>
              <a:rPr lang="cs-CZ" sz="2800" dirty="0"/>
              <a:t>zneužívání telefonních čísel např. i Generálního finančního ředitelství a Národního bezpečnostního úřadu</a:t>
            </a:r>
          </a:p>
          <a:p>
            <a:pPr lvl="1">
              <a:spcBef>
                <a:spcPts val="1200"/>
              </a:spcBef>
            </a:pPr>
            <a:endParaRPr lang="cs-CZ" sz="1000" dirty="0"/>
          </a:p>
          <a:p>
            <a:pPr lvl="1">
              <a:spcBef>
                <a:spcPts val="1200"/>
              </a:spcBef>
            </a:pPr>
            <a:r>
              <a:rPr lang="cs-CZ" sz="2800" dirty="0"/>
              <a:t>maskování identity pro realizaci obtěžujících volání (spam, nevyžádaný telemarketing)</a:t>
            </a:r>
          </a:p>
          <a:p>
            <a:pPr lvl="1">
              <a:spcBef>
                <a:spcPts val="1200"/>
              </a:spcBef>
            </a:pPr>
            <a:endParaRPr lang="cs-CZ" sz="2800" dirty="0"/>
          </a:p>
          <a:p>
            <a:pPr algn="just">
              <a:spcBef>
                <a:spcPts val="1200"/>
              </a:spcBef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532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hledání řešení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/>
        <p:txBody>
          <a:bodyPr rtlCol="0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2021: výrazná vlna </a:t>
            </a:r>
            <a:r>
              <a:rPr lang="cs-CZ" b="1" dirty="0" err="1"/>
              <a:t>vishingových</a:t>
            </a:r>
            <a:r>
              <a:rPr lang="cs-CZ" b="1" dirty="0"/>
              <a:t> útoků cíleně na</a:t>
            </a:r>
            <a:br>
              <a:rPr lang="cs-CZ" b="1" dirty="0"/>
            </a:br>
            <a:r>
              <a:rPr lang="cs-CZ" b="1" dirty="0"/>
              <a:t>	 zákazníky bank</a:t>
            </a:r>
          </a:p>
          <a:p>
            <a:pPr lvl="1">
              <a:spcBef>
                <a:spcPts val="1200"/>
              </a:spcBef>
            </a:pPr>
            <a:r>
              <a:rPr lang="cs-CZ" sz="2800" dirty="0"/>
              <a:t>diskuse na široké platformě</a:t>
            </a:r>
          </a:p>
          <a:p>
            <a:pPr lvl="2">
              <a:spcBef>
                <a:spcPts val="1200"/>
              </a:spcBef>
            </a:pPr>
            <a:r>
              <a:rPr lang="cs-CZ" sz="2400" dirty="0"/>
              <a:t>s účastí APMS, ČTÚ, Policie ČR, České bankovní asociace atd.</a:t>
            </a:r>
          </a:p>
          <a:p>
            <a:pPr lvl="1">
              <a:spcBef>
                <a:spcPts val="1200"/>
              </a:spcBef>
            </a:pPr>
            <a:r>
              <a:rPr lang="cs-CZ" sz="2800" dirty="0"/>
              <a:t>řešení:</a:t>
            </a:r>
          </a:p>
          <a:p>
            <a:pPr lvl="2">
              <a:spcBef>
                <a:spcPts val="1200"/>
              </a:spcBef>
            </a:pPr>
            <a:r>
              <a:rPr lang="cs-CZ" sz="2400" dirty="0"/>
              <a:t>různá nabídka komerčních individualizovaných řešení ze strany mobilních operátorů</a:t>
            </a:r>
          </a:p>
          <a:p>
            <a:pPr lvl="2">
              <a:spcBef>
                <a:spcPts val="1200"/>
              </a:spcBef>
            </a:pPr>
            <a:r>
              <a:rPr lang="cs-CZ" sz="2400" dirty="0"/>
              <a:t>produkt na klíč pro velké zákazníky – analýza příchozího provozu a vymezení chráněných čísel (infolinky banky apod.), z nichž provoz nemůže přijít z jiné sítě</a:t>
            </a:r>
          </a:p>
          <a:p>
            <a:pPr lvl="2">
              <a:spcBef>
                <a:spcPts val="1200"/>
              </a:spcBef>
            </a:pPr>
            <a:r>
              <a:rPr lang="cs-CZ" sz="2400" dirty="0"/>
              <a:t>nejedná se o plošné řešení – funguje jen pro účastníky v síti, ve které má velký zákazník „umístěna“ chráněná čísla</a:t>
            </a:r>
          </a:p>
          <a:p>
            <a:pPr lvl="1" algn="just">
              <a:spcBef>
                <a:spcPts val="1200"/>
              </a:spcBef>
            </a:pPr>
            <a:endParaRPr lang="cs-CZ" sz="1600" dirty="0"/>
          </a:p>
          <a:p>
            <a:pPr algn="just">
              <a:spcBef>
                <a:spcPts val="1200"/>
              </a:spcBef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981C6-4606-4063-BADA-EFBAA2367CC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765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hledání řešení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/>
        <p:txBody>
          <a:bodyPr rtlCol="0"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b="1" dirty="0"/>
              <a:t>2022 – 2023: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ČTÚ často konfrontován s dotazy a podněty ohledně </a:t>
            </a:r>
            <a:r>
              <a:rPr lang="cs-CZ" dirty="0" err="1"/>
              <a:t>spoofingu</a:t>
            </a:r>
            <a:endParaRPr lang="cs-CZ" dirty="0"/>
          </a:p>
          <a:p>
            <a:pPr lvl="2" algn="just">
              <a:spcBef>
                <a:spcPts val="1200"/>
              </a:spcBef>
            </a:pPr>
            <a:r>
              <a:rPr lang="cs-CZ" sz="2400" dirty="0"/>
              <a:t>snaha a nutnost nalézt univerzální řešení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spolupráce s APMS na pracovní úrovni a ve výsledku</a:t>
            </a:r>
            <a:endParaRPr lang="cs-CZ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1600" b="1" dirty="0"/>
          </a:p>
          <a:p>
            <a:pPr marL="0" indent="0" algn="just">
              <a:spcBef>
                <a:spcPts val="1200"/>
              </a:spcBef>
              <a:buNone/>
            </a:pPr>
            <a:r>
              <a:rPr lang="cs-CZ" b="1" dirty="0"/>
              <a:t>červen 2023: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nutnost otevřít diskusi s celým sektorem</a:t>
            </a:r>
          </a:p>
          <a:p>
            <a:pPr lvl="2" algn="just">
              <a:spcBef>
                <a:spcPts val="1200"/>
              </a:spcBef>
            </a:pPr>
            <a:r>
              <a:rPr lang="cs-CZ" sz="2400" dirty="0"/>
              <a:t>svolán workshop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="1" dirty="0"/>
              <a:t>Cíl: </a:t>
            </a:r>
          </a:p>
          <a:p>
            <a:pPr lvl="1" indent="-342900">
              <a:spcBef>
                <a:spcPts val="1200"/>
              </a:spcBef>
            </a:pPr>
            <a:r>
              <a:rPr lang="cs-CZ" dirty="0"/>
              <a:t>představit řešení, které by efektivně omezilo dopad nekalých aktivit založených na </a:t>
            </a:r>
            <a:r>
              <a:rPr lang="cs-CZ" dirty="0" err="1"/>
              <a:t>spoofingu</a:t>
            </a:r>
            <a:r>
              <a:rPr lang="cs-CZ" dirty="0"/>
              <a:t> v České republice</a:t>
            </a:r>
          </a:p>
          <a:p>
            <a:pPr>
              <a:spcBef>
                <a:spcPts val="1200"/>
              </a:spcBef>
            </a:pPr>
            <a:endParaRPr lang="cs-CZ" sz="2000" dirty="0"/>
          </a:p>
          <a:p>
            <a:pPr lvl="1">
              <a:spcBef>
                <a:spcPts val="1200"/>
              </a:spcBef>
            </a:pPr>
            <a:endParaRPr lang="cs-CZ" sz="1600" dirty="0"/>
          </a:p>
          <a:p>
            <a:pPr lvl="1" algn="just">
              <a:spcBef>
                <a:spcPts val="1200"/>
              </a:spcBef>
            </a:pPr>
            <a:endParaRPr lang="cs-CZ" sz="1600" dirty="0"/>
          </a:p>
          <a:p>
            <a:pPr algn="just">
              <a:spcBef>
                <a:spcPts val="1200"/>
              </a:spcBef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981C6-4606-4063-BADA-EFBAA2367CC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E536FA6A-459E-42BA-852A-FB284C22CB09}"/>
              </a:ext>
            </a:extLst>
          </p:cNvPr>
          <p:cNvSpPr/>
          <p:nvPr/>
        </p:nvSpPr>
        <p:spPr>
          <a:xfrm>
            <a:off x="3035300" y="3186112"/>
            <a:ext cx="685800" cy="485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550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Spoofing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ČR – možná opatření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1"/>
          </p:nvPr>
        </p:nvSpPr>
        <p:spPr>
          <a:xfrm>
            <a:off x="101776" y="1206500"/>
            <a:ext cx="9042223" cy="5651500"/>
          </a:xfrm>
        </p:spPr>
        <p:txBody>
          <a:bodyPr rtlCol="0">
            <a:no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cs-CZ" b="1" dirty="0"/>
              <a:t>Filtrace příchozího provozu na mezinárodním propojení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založeno na předpokladu, že až na výjimky by hovory označeny českým telefonním číslem neměly přicházet ze zahraničního prostoru</a:t>
            </a:r>
          </a:p>
          <a:p>
            <a:pPr lvl="1">
              <a:spcBef>
                <a:spcPts val="1200"/>
              </a:spcBef>
            </a:pPr>
            <a:r>
              <a:rPr lang="cs-CZ" dirty="0"/>
              <a:t>efektivně adresuje metody pachatelů viz výše</a:t>
            </a:r>
          </a:p>
          <a:p>
            <a:pPr lvl="2">
              <a:spcBef>
                <a:spcPts val="1200"/>
              </a:spcBef>
            </a:pPr>
            <a:r>
              <a:rPr lang="cs-CZ" sz="2400" b="1" dirty="0"/>
              <a:t>pevná čísla </a:t>
            </a:r>
          </a:p>
          <a:p>
            <a:pPr lvl="2">
              <a:spcBef>
                <a:spcPts val="1200"/>
              </a:spcBef>
            </a:pPr>
            <a:r>
              <a:rPr lang="cs-CZ" sz="2400" b="1" dirty="0"/>
              <a:t>mobilní čísla </a:t>
            </a:r>
            <a:r>
              <a:rPr lang="cs-CZ" sz="2400" dirty="0"/>
              <a:t>– komplikovanější z důvodu roamingu</a:t>
            </a:r>
          </a:p>
          <a:p>
            <a:pPr lvl="3">
              <a:spcBef>
                <a:spcPts val="1200"/>
              </a:spcBef>
            </a:pPr>
            <a:r>
              <a:rPr lang="cs-CZ" sz="2200" dirty="0"/>
              <a:t>kdy příchozí hovor ze zahraničí označený českým číslem může být zcela legitimní</a:t>
            </a:r>
            <a:endParaRPr lang="cs-CZ" sz="2200" b="1" dirty="0"/>
          </a:p>
          <a:p>
            <a:pPr lvl="1" algn="just">
              <a:spcBef>
                <a:spcPts val="1200"/>
              </a:spcBef>
            </a:pPr>
            <a:endParaRPr lang="cs-CZ" sz="1200" dirty="0"/>
          </a:p>
          <a:p>
            <a:pPr lvl="1" algn="just">
              <a:spcBef>
                <a:spcPts val="1200"/>
              </a:spcBef>
            </a:pPr>
            <a:endParaRPr lang="cs-CZ" sz="1600" dirty="0"/>
          </a:p>
          <a:p>
            <a:pPr lvl="1" algn="just">
              <a:spcBef>
                <a:spcPts val="1200"/>
              </a:spcBef>
            </a:pPr>
            <a:endParaRPr lang="cs-CZ" sz="1600" dirty="0"/>
          </a:p>
          <a:p>
            <a:pPr algn="just">
              <a:spcBef>
                <a:spcPts val="1200"/>
              </a:spcBef>
            </a:pPr>
            <a:endParaRPr lang="cs-CZ" sz="2000" b="1" dirty="0"/>
          </a:p>
          <a:p>
            <a:pPr marL="0" indent="0" algn="just">
              <a:spcBef>
                <a:spcPts val="1200"/>
              </a:spcBef>
              <a:buNone/>
            </a:pP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B981C6-4606-4063-BADA-EFBAA2367CC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tilliumText25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tilliumText25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6115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ČTÚ 1">
  <a:themeElements>
    <a:clrScheme name="ČTÚ">
      <a:dk1>
        <a:srgbClr val="004691"/>
      </a:dk1>
      <a:lt1>
        <a:srgbClr val="FFFFFF"/>
      </a:lt1>
      <a:dk2>
        <a:srgbClr val="242852"/>
      </a:dk2>
      <a:lt2>
        <a:srgbClr val="ACCBF9"/>
      </a:lt2>
      <a:accent1>
        <a:srgbClr val="FF6D20"/>
      </a:accent1>
      <a:accent2>
        <a:srgbClr val="FFC000"/>
      </a:accent2>
      <a:accent3>
        <a:srgbClr val="0070C0"/>
      </a:accent3>
      <a:accent4>
        <a:srgbClr val="FF0000"/>
      </a:accent4>
      <a:accent5>
        <a:srgbClr val="990099"/>
      </a:accent5>
      <a:accent6>
        <a:srgbClr val="336699"/>
      </a:accent6>
      <a:hlink>
        <a:srgbClr val="92D050"/>
      </a:hlink>
      <a:folHlink>
        <a:srgbClr val="3EBBF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dra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u prezentace pro promitani.potx" id="{823F3E04-25D5-453A-A14D-7A722828B584}" vid="{0EB8AB3B-4406-4D96-8AA3-E6ED65E0CD3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ace xmlns="b4b9ecab-20cc-4728-8ae9-4aca307b70ae" xsi:nil="true"/>
    <Kategorie xmlns="b4b9ecab-20cc-4728-8ae9-4aca307b70ae">Obecné formuláře a šablony</Kategorie>
    <Index xmlns="b4b9ecab-20cc-4728-8ae9-4aca307b70ae">250</Index>
    <CTUNazevDokumentu xmlns="b4b9ecab-20cc-4728-8ae9-4aca307b70ae">Prezentace ČTÚ – vzor (vlny 1)</CTUNazevDokumentu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B32C95D76EF14BB8B3B588D3F76A6C" ma:contentTypeVersion="4" ma:contentTypeDescription="Vytvoří nový dokument" ma:contentTypeScope="" ma:versionID="0471859a3ea7d12ec9bcf145041b14de">
  <xsd:schema xmlns:xsd="http://www.w3.org/2001/XMLSchema" xmlns:xs="http://www.w3.org/2001/XMLSchema" xmlns:p="http://schemas.microsoft.com/office/2006/metadata/properties" xmlns:ns2="b4b9ecab-20cc-4728-8ae9-4aca307b70ae" targetNamespace="http://schemas.microsoft.com/office/2006/metadata/properties" ma:root="true" ma:fieldsID="ae9193a8f0b7310da97a3eb503d97c95" ns2:_="">
    <xsd:import namespace="b4b9ecab-20cc-4728-8ae9-4aca307b70ae"/>
    <xsd:element name="properties">
      <xsd:complexType>
        <xsd:sequence>
          <xsd:element name="documentManagement">
            <xsd:complexType>
              <xsd:all>
                <xsd:element ref="ns2:CTUNazevDokumentu" minOccurs="0"/>
                <xsd:element ref="ns2:Archivace" minOccurs="0"/>
                <xsd:element ref="ns2:Kategorie" minOccurs="0"/>
                <xsd:element ref="ns2:Inde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b9ecab-20cc-4728-8ae9-4aca307b70ae" elementFormDefault="qualified">
    <xsd:import namespace="http://schemas.microsoft.com/office/2006/documentManagement/types"/>
    <xsd:import namespace="http://schemas.microsoft.com/office/infopath/2007/PartnerControls"/>
    <xsd:element name="CTUNazevDokumentu" ma:index="8" nillable="true" ma:displayName="Název dokumentu" ma:internalName="CTUNazevDokumentu">
      <xsd:simpleType>
        <xsd:restriction base="dms:Text"/>
      </xsd:simpleType>
    </xsd:element>
    <xsd:element name="Archivace" ma:index="9" nillable="true" ma:displayName="Archivace" ma:internalName="Archivace">
      <xsd:simpleType>
        <xsd:restriction base="dms:DateTime"/>
      </xsd:simpleType>
    </xsd:element>
    <xsd:element name="Kategorie" ma:index="10" nillable="true" ma:displayName="Kategorie" ma:internalName="Kategorie">
      <xsd:simpleType>
        <xsd:restriction base="dms:Text"/>
      </xsd:simpleType>
    </xsd:element>
    <xsd:element name="Index" ma:index="11" nillable="true" ma:displayName="Index" ma:description="Číslo záznamu ve formátu ČČ (ČČ pořadové číslo záznamu)" ma:internalName="Index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2FA1F5-20F6-4389-9CDB-FE8C54775F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FD58A7-0B44-4402-8D89-B97F34CAC912}">
  <ds:schemaRefs>
    <ds:schemaRef ds:uri="http://purl.org/dc/terms/"/>
    <ds:schemaRef ds:uri="http://schemas.microsoft.com/office/2006/documentManagement/types"/>
    <ds:schemaRef ds:uri="b4b9ecab-20cc-4728-8ae9-4aca307b70a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CA51F2-FDEE-437C-81F7-6024BEF94C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b9ecab-20cc-4728-8ae9-4aca307b70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ctu prezentace pro promitani</Template>
  <TotalTime>2811</TotalTime>
  <Words>873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Corbel</vt:lpstr>
      <vt:lpstr>TitilliumText25L</vt:lpstr>
      <vt:lpstr>Wingdings</vt:lpstr>
      <vt:lpstr>ČTÚ 1</vt:lpstr>
      <vt:lpstr>Diskuse nad opatřením k zamezení negativních dopadů tzv. spoofingu </vt:lpstr>
      <vt:lpstr>Struktura worskhopu</vt:lpstr>
      <vt:lpstr>Spoofing - obecně</vt:lpstr>
      <vt:lpstr>Spoofing – nekalé praktiky</vt:lpstr>
      <vt:lpstr>Spoofing – mezinárodní kontext</vt:lpstr>
      <vt:lpstr>Spoofing v ČR</vt:lpstr>
      <vt:lpstr>Spoofing v ČR – hledání řešení</vt:lpstr>
      <vt:lpstr>Spoofing v ČR – hledání řešení</vt:lpstr>
      <vt:lpstr>Spoofing v ČR – možná opatření</vt:lpstr>
      <vt:lpstr>Spoofing v ČR – možná opatření</vt:lpstr>
      <vt:lpstr>Spoofing v ČR – možná opatření</vt:lpstr>
      <vt:lpstr>Spoofing v ČR – návrh opatření</vt:lpstr>
      <vt:lpstr>Spoofing v ČR – návrh opatření</vt:lpstr>
      <vt:lpstr>Spoofing v ČR – časový harmonogram</vt:lpstr>
      <vt:lpstr>Spoofing v ČR – otázky, diskuse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Charyparová Leona</dc:creator>
  <cp:lastModifiedBy>HIRIČ Dalibor</cp:lastModifiedBy>
  <cp:revision>140</cp:revision>
  <dcterms:created xsi:type="dcterms:W3CDTF">2023-04-18T14:05:47Z</dcterms:created>
  <dcterms:modified xsi:type="dcterms:W3CDTF">2023-06-30T12:35:32Z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0x01010031B32C95D76EF14BB8B3B588D3F76A6C</vt:lpwstr>
  </property>
</Properties>
</file>