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11" r:id="rId4"/>
  </p:sldMasterIdLst>
  <p:notesMasterIdLst>
    <p:notesMasterId r:id="rId42"/>
  </p:notesMasterIdLst>
  <p:handoutMasterIdLst>
    <p:handoutMasterId r:id="rId43"/>
  </p:handoutMasterIdLst>
  <p:sldIdLst>
    <p:sldId id="329" r:id="rId5"/>
    <p:sldId id="393" r:id="rId6"/>
    <p:sldId id="411" r:id="rId7"/>
    <p:sldId id="401" r:id="rId8"/>
    <p:sldId id="400" r:id="rId9"/>
    <p:sldId id="402" r:id="rId10"/>
    <p:sldId id="404" r:id="rId11"/>
    <p:sldId id="403" r:id="rId12"/>
    <p:sldId id="427" r:id="rId13"/>
    <p:sldId id="428" r:id="rId14"/>
    <p:sldId id="394" r:id="rId15"/>
    <p:sldId id="397" r:id="rId16"/>
    <p:sldId id="398" r:id="rId17"/>
    <p:sldId id="405" r:id="rId18"/>
    <p:sldId id="409" r:id="rId19"/>
    <p:sldId id="429" r:id="rId20"/>
    <p:sldId id="410" r:id="rId21"/>
    <p:sldId id="406" r:id="rId22"/>
    <p:sldId id="407" r:id="rId23"/>
    <p:sldId id="430" r:id="rId24"/>
    <p:sldId id="408" r:id="rId25"/>
    <p:sldId id="257" r:id="rId26"/>
    <p:sldId id="259" r:id="rId27"/>
    <p:sldId id="262" r:id="rId28"/>
    <p:sldId id="264" r:id="rId29"/>
    <p:sldId id="413" r:id="rId30"/>
    <p:sldId id="412" r:id="rId31"/>
    <p:sldId id="426" r:id="rId32"/>
    <p:sldId id="425" r:id="rId33"/>
    <p:sldId id="416" r:id="rId34"/>
    <p:sldId id="418" r:id="rId35"/>
    <p:sldId id="417" r:id="rId36"/>
    <p:sldId id="419" r:id="rId37"/>
    <p:sldId id="420" r:id="rId38"/>
    <p:sldId id="421" r:id="rId39"/>
    <p:sldId id="423" r:id="rId40"/>
    <p:sldId id="422" r:id="rId4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91"/>
    <a:srgbClr val="FE5200"/>
    <a:srgbClr val="003399"/>
    <a:srgbClr val="3333CC"/>
    <a:srgbClr val="F8F8F8"/>
    <a:srgbClr val="EAEAEA"/>
    <a:srgbClr val="0066FF"/>
    <a:srgbClr val="000000"/>
    <a:srgbClr val="001AE5"/>
    <a:srgbClr val="02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89" autoAdjust="0"/>
    <p:restoredTop sz="93904" autoAdjust="0"/>
  </p:normalViewPr>
  <p:slideViewPr>
    <p:cSldViewPr snapToGrid="0">
      <p:cViewPr varScale="1">
        <p:scale>
          <a:sx n="114" d="100"/>
          <a:sy n="114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139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rgbClr val="003399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4C8A-8ED4-4F58-B230-DB1A567A8DC5}" type="slidenum">
              <a:rPr lang="cs-CZ" smtClean="0">
                <a:solidFill>
                  <a:srgbClr val="003399"/>
                </a:solidFill>
              </a:rPr>
              <a:t>‹#›</a:t>
            </a:fld>
            <a:endParaRPr lang="cs-CZ" dirty="0">
              <a:solidFill>
                <a:srgbClr val="00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" y="19594"/>
            <a:ext cx="564551" cy="65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698783"/>
            <a:ext cx="6797675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550349" y="97962"/>
            <a:ext cx="391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3399"/>
                </a:solidFill>
                <a:latin typeface="Corbel" panose="020B0503020204020204" pitchFamily="34" charset="0"/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4482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E635-BBF3-4067-8A86-2E8D2B748D7E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D59D-E97B-4BCD-A576-8522E8727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89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0163" y="2798916"/>
            <a:ext cx="7063674" cy="126016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cs-CZ" sz="4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4576" y="91439"/>
            <a:ext cx="6721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Český telekomunikační úřad</a:t>
            </a:r>
          </a:p>
        </p:txBody>
      </p:sp>
      <p:sp>
        <p:nvSpPr>
          <p:cNvPr id="21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5090160" y="5334319"/>
            <a:ext cx="3454400" cy="55848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8369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01776" y="982892"/>
            <a:ext cx="9042223" cy="58751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1001889"/>
            <a:ext cx="4453467" cy="58561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1001889"/>
            <a:ext cx="4408313" cy="58561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30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3093156"/>
            <a:ext cx="4453467" cy="3764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3093156"/>
            <a:ext cx="4408313" cy="3764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95250" y="1004711"/>
            <a:ext cx="9048750" cy="1986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8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+ 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2528714"/>
            <a:ext cx="4453467" cy="265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2528714"/>
            <a:ext cx="4408313" cy="265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95250" y="1004712"/>
            <a:ext cx="9048750" cy="13998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5250" y="5289957"/>
            <a:ext cx="9048750" cy="13998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3271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+ 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1004716"/>
            <a:ext cx="4453467" cy="331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1004716"/>
            <a:ext cx="4408313" cy="331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5250" y="4410026"/>
            <a:ext cx="9048750" cy="24479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058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111" y="1072269"/>
            <a:ext cx="42502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1110" y="1715330"/>
            <a:ext cx="4250267" cy="5142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4" y="1057276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19616"/>
            <a:ext cx="4498975" cy="513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6736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11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993" y="4406900"/>
            <a:ext cx="77724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43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3999" cy="918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2" y="970702"/>
            <a:ext cx="9076267" cy="58872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826851" cy="914400"/>
            <a:chOff x="0" y="0"/>
            <a:chExt cx="826851" cy="91440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826851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732" y="52367"/>
              <a:ext cx="714593" cy="783011"/>
            </a:xfrm>
            <a:prstGeom prst="rect">
              <a:avLst/>
            </a:prstGeom>
          </p:spPr>
        </p:pic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9144000" cy="92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FF0000"/>
          </a:solidFill>
          <a:latin typeface="+mn-lt"/>
          <a:ea typeface="+mn-ea"/>
          <a:cs typeface="+mn-cs"/>
        </a:defRPr>
      </a:lvl3pPr>
      <a:lvl4pPr marL="107315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52538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erec.europa.eu/eng/document_register/subject_matter/berec/regulatory_best_practices/guidelines/6160-berec-guidelines-on-the-implementation-by-national-regulators-of-european-net-neutrality-rules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u.cz/sites/default/files/obsah/stranky/36864/soubory/vos1final.pdf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ebert@ctu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rovnavac.ctu.cz/registra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rovnavac@ctu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D09B-12CE-314E-B051-BFAD1183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Český telekomunikační úřad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82974-48EF-EE4F-980D-E16EE95D56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1362269"/>
            <a:ext cx="8861249" cy="47527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ISP FUTURETEC 2021</a:t>
            </a:r>
          </a:p>
          <a:p>
            <a:pPr marL="0" indent="0" algn="ctr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Marek Ebert, ČTÚ</a:t>
            </a:r>
          </a:p>
        </p:txBody>
      </p:sp>
    </p:spTree>
    <p:extLst>
      <p:ext uri="{BB962C8B-B14F-4D97-AF65-F5344CB8AC3E}">
        <p14:creationId xmlns:p14="http://schemas.microsoft.com/office/powerpoint/2010/main" val="417379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85FDEA-CAC6-47EE-BF8B-A4C1C1B5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Podoba srovnávače pro uživatele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D14A2-D8F2-4B1C-A3AA-E4050FA02AD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1800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4691"/>
                </a:solidFill>
              </a:rPr>
              <a:t>Srovnání zohledňuje individuální poptávku po službách a jejich spotřebě.</a:t>
            </a:r>
          </a:p>
          <a:p>
            <a:pPr marL="0" indent="0">
              <a:buNone/>
            </a:pPr>
            <a:endParaRPr lang="cs-CZ" sz="2000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4691"/>
                </a:solidFill>
              </a:rPr>
              <a:t>Při rovnosti cenových podmínek různých nabídek (různých poskytovatelů) bude pořadí srovnání zobrazeno v náhodném pořadí.</a:t>
            </a:r>
          </a:p>
          <a:p>
            <a:pPr marL="269875" indent="0">
              <a:buNone/>
            </a:pPr>
            <a:r>
              <a:rPr lang="cs-CZ" sz="2000" b="0" dirty="0">
                <a:solidFill>
                  <a:srgbClr val="00469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4691"/>
                </a:solidFill>
              </a:rPr>
              <a:t>Prioritně jsou nabídky srovnávány podle ceny s uvedením doplňkových informací v rozsahu předaných údajů k dané službě.</a:t>
            </a:r>
          </a:p>
          <a:p>
            <a:pPr marL="0" indent="0">
              <a:buNone/>
            </a:pPr>
            <a:endParaRPr lang="cs-CZ" sz="2000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4691"/>
                </a:solidFill>
              </a:rPr>
              <a:t>Z hlediska ceny a případných akčních nabídek umožnuje zobrazení podle ceny za měsíc nebo přepočtené ceny za rok.</a:t>
            </a:r>
          </a:p>
          <a:p>
            <a:pPr marL="727075" indent="-457200"/>
            <a:endParaRPr lang="cs-CZ" sz="2000" b="0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4691"/>
                </a:solidFill>
              </a:rPr>
              <a:t>Spotřebitel bude mít možnost souhrnného zobrazení a srovnání podle zvolených parametrů služeb.</a:t>
            </a:r>
          </a:p>
          <a:p>
            <a:pPr marL="0" indent="0">
              <a:buNone/>
            </a:pPr>
            <a:endParaRPr lang="cs-CZ" sz="2000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Dále uvedené ukázky jsou </a:t>
            </a:r>
            <a:r>
              <a:rPr lang="cs-CZ" sz="2000" dirty="0" err="1">
                <a:solidFill>
                  <a:srgbClr val="FF0000"/>
                </a:solidFill>
              </a:rPr>
              <a:t>předfinální</a:t>
            </a:r>
            <a:r>
              <a:rPr lang="cs-CZ" sz="2000" dirty="0">
                <a:solidFill>
                  <a:srgbClr val="FF0000"/>
                </a:solidFill>
              </a:rPr>
              <a:t> verzí uživatelského rozhraní.</a:t>
            </a:r>
          </a:p>
          <a:p>
            <a:pPr marL="269875" indent="0">
              <a:buNone/>
            </a:pPr>
            <a:endParaRPr lang="cs-CZ" sz="1800" dirty="0">
              <a:solidFill>
                <a:srgbClr val="004691"/>
              </a:solidFill>
            </a:endParaRPr>
          </a:p>
          <a:p>
            <a:pPr marL="269875" indent="0">
              <a:buNone/>
            </a:pPr>
            <a:endParaRPr lang="cs-CZ" sz="1600" b="0" dirty="0">
              <a:solidFill>
                <a:srgbClr val="004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8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B6E0-54F4-AE4A-9D76-5729F97A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Aukce 5G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D175-BA4A-0247-AB93-4D31BCA3AB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1063255"/>
            <a:ext cx="9042223" cy="568277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tabLst>
                <a:tab pos="361950" algn="l"/>
              </a:tabLst>
            </a:pPr>
            <a:endParaRPr lang="cs-CZ" sz="1100" b="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361950" algn="l"/>
              </a:tabLst>
            </a:pPr>
            <a:endParaRPr lang="cs-CZ" sz="1050" b="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FD4236-5848-48E9-9217-67169D8F79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2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790DB-D3F7-4AE9-9A50-1E53457A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4C2AD0E-1460-4DA6-9F6D-C7D949E5A0D9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498"/>
            <a:ext cx="9144000" cy="76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E6261-2298-4E67-9DD2-E8819697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E7371-5211-4F85-BE62-E7B6FCBFC0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14494F-B1C1-4A1E-95E6-04F2AA815F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4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D5C83-3777-41BD-8C4D-425494D6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dat (ESD)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2F072-72BE-49D6-A67E-8FAB205A6A5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>
                <a:solidFill>
                  <a:srgbClr val="FF0000"/>
                </a:solidFill>
              </a:rPr>
              <a:t>Na začátku ledna 2021 byly podnikatelům v EK v systému ESD přiděleny formuláře:</a:t>
            </a:r>
          </a:p>
          <a:p>
            <a:pPr marL="255588" lvl="1" indent="0">
              <a:buNone/>
            </a:pPr>
            <a:r>
              <a:rPr lang="cs-CZ" b="1" dirty="0"/>
              <a:t>ART202:</a:t>
            </a:r>
            <a:r>
              <a:rPr lang="cs-CZ" dirty="0"/>
              <a:t>	Služby poskytované v elektronických komunikacích 		(celkem 2452 formulářů)</a:t>
            </a:r>
          </a:p>
          <a:p>
            <a:pPr marL="255588" lvl="1" indent="0">
              <a:buNone/>
            </a:pPr>
            <a:r>
              <a:rPr lang="cs-CZ" b="1" dirty="0"/>
              <a:t>BH20:</a:t>
            </a:r>
            <a:r>
              <a:rPr lang="cs-CZ" dirty="0"/>
              <a:t>	Geografické údaje o přípojných a distribučních 			optických sítích a jejich předávacích bodech (celkem 		2172 formulářů)</a:t>
            </a:r>
          </a:p>
          <a:p>
            <a:pPr marL="255588" lvl="1" indent="0">
              <a:buNone/>
            </a:pPr>
            <a:r>
              <a:rPr lang="cs-CZ" b="1" dirty="0"/>
              <a:t>K20-14:</a:t>
            </a:r>
            <a:r>
              <a:rPr lang="cs-CZ" dirty="0"/>
              <a:t>	Přehled o výsledných hodnotách měření parametrů 		kvality (celkem 752 formulářů)</a:t>
            </a:r>
          </a:p>
          <a:p>
            <a:pPr marL="255588" lvl="1" indent="0">
              <a:buNone/>
            </a:pPr>
            <a:endParaRPr lang="cs-CZ" dirty="0"/>
          </a:p>
          <a:p>
            <a:pPr marL="255588" lvl="1" indent="0">
              <a:buNone/>
            </a:pPr>
            <a:r>
              <a:rPr lang="cs-CZ" b="1" dirty="0">
                <a:solidFill>
                  <a:srgbClr val="FF0000"/>
                </a:solidFill>
              </a:rPr>
              <a:t>PL20 (lokalizační údaje) již nebyl přidělen, data nebudou sledována.</a:t>
            </a:r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34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8A5F0-1FC9-4E4B-A881-F2001840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FORMULÁŘ ART202 (služby EK)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B974C-8E1C-4672-AE73-1C930814658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1129552"/>
            <a:ext cx="9042223" cy="57284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004691"/>
                </a:solidFill>
              </a:rPr>
              <a:t>Změny ve formuláři </a:t>
            </a:r>
          </a:p>
          <a:p>
            <a:pPr marL="538163" lvl="0" indent="-357188"/>
            <a:r>
              <a:rPr lang="cs-CZ" sz="1800" b="0" dirty="0">
                <a:solidFill>
                  <a:srgbClr val="004691"/>
                </a:solidFill>
              </a:rPr>
              <a:t>Úpravy v návaznosti na aktuální a nové potřeby pro monitorování trhu, včetně provádění analýz relevantních trhů či mezinárodní vykazování (zejména Evropské komisi). </a:t>
            </a:r>
          </a:p>
          <a:p>
            <a:pPr lvl="0"/>
            <a:endParaRPr lang="cs-CZ" sz="1800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srgbClr val="004691"/>
                </a:solidFill>
              </a:rPr>
              <a:t>Nejvýznamnější změna v přílohách pro vyplňování geografických údajů o přístupu k internetu na úrovni adresních míst (sekce 2. Přístup k internetu v pevném místě):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Všechny přílohy rozšířeny o parametr „Síť VHCN“ mapující existenci sítě s velmi vysokou kapacitou (VHCN).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U přílohy pro technologii CATV přidání parametru „Standard DOCSIS 3.1 a vyšší“.</a:t>
            </a:r>
          </a:p>
          <a:p>
            <a:pPr marL="255588" lvl="1" indent="0">
              <a:buNone/>
            </a:pPr>
            <a:endParaRPr lang="cs-CZ" sz="1800" dirty="0"/>
          </a:p>
          <a:p>
            <a:pPr marL="0" lvl="0" indent="0">
              <a:buNone/>
            </a:pPr>
            <a:r>
              <a:rPr lang="cs-CZ" sz="1800" dirty="0">
                <a:solidFill>
                  <a:srgbClr val="004691"/>
                </a:solidFill>
              </a:rPr>
              <a:t>Další změny v sekci 2 (Přístup k internetu v pevném místě):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Rozdělení rychlostního intervalu „≥ 100 Mbit/s“ na intervaly „≥ 100 Mbit/s &lt;1 </a:t>
            </a:r>
            <a:r>
              <a:rPr lang="cs-CZ" sz="1800" dirty="0" err="1"/>
              <a:t>Gbit</a:t>
            </a:r>
            <a:r>
              <a:rPr lang="cs-CZ" sz="1800" dirty="0"/>
              <a:t>/s“ a „≥1Gbit/s“ u přístupů k internetu nepodnikajících osob.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/>
              <a:t>Nově ukazatele vztahující se k přístupu k internetu formou pronájmu RLAN (</a:t>
            </a:r>
            <a:r>
              <a:rPr lang="cs-CZ" sz="1800" dirty="0" err="1"/>
              <a:t>radio</a:t>
            </a:r>
            <a:r>
              <a:rPr lang="cs-CZ" sz="1800" dirty="0"/>
              <a:t> </a:t>
            </a:r>
            <a:r>
              <a:rPr lang="cs-CZ" sz="1800" dirty="0" err="1"/>
              <a:t>local</a:t>
            </a:r>
            <a:r>
              <a:rPr lang="cs-CZ" sz="1800" dirty="0"/>
              <a:t> area network) sítí (včetně AP) nebo jejich částí (sektorů) využívajících LTE na místní (lokální) úrovni v maloobchodní i velkoobchodní části sekce 2 (u technologie bezdrátového přístupu v licencovaných pásmech (FWA)).</a:t>
            </a:r>
          </a:p>
          <a:p>
            <a:pPr lvl="1"/>
            <a:endParaRPr lang="cs-CZ" sz="1400" dirty="0"/>
          </a:p>
          <a:p>
            <a:pPr marL="255588" lvl="1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9069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8A5F0-1FC9-4E4B-A881-F2001840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FORMULÁŘ ART202 (služby EK)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B974C-8E1C-4672-AE73-1C930814658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1188230"/>
            <a:ext cx="9042223" cy="5669769"/>
          </a:xfrm>
        </p:spPr>
        <p:txBody>
          <a:bodyPr>
            <a:noAutofit/>
          </a:bodyPr>
          <a:lstStyle/>
          <a:p>
            <a:pPr marL="255588" lvl="1" indent="0">
              <a:buNone/>
            </a:pPr>
            <a:endParaRPr lang="cs-CZ" sz="1800" dirty="0"/>
          </a:p>
          <a:p>
            <a:pPr marL="0" lvl="0" indent="0">
              <a:buNone/>
            </a:pPr>
            <a:r>
              <a:rPr lang="cs-CZ" sz="2000" dirty="0">
                <a:solidFill>
                  <a:srgbClr val="004691"/>
                </a:solidFill>
              </a:rPr>
              <a:t>Další změny v sekci 2 (Přístup k internetu v pevném místě):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Rozdělení rychlostního intervalu „≥ 100 Mbit/s“ na intervaly „≥ 100 Mbit/s &lt;1 </a:t>
            </a:r>
            <a:r>
              <a:rPr lang="cs-CZ" sz="2000" dirty="0" err="1"/>
              <a:t>Gbit</a:t>
            </a:r>
            <a:r>
              <a:rPr lang="cs-CZ" sz="2000" dirty="0"/>
              <a:t>/s“ a „≥1Gbit/s“ u přístupů k internetu nepodnikajících osob.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Nově ukazatele vztahující se k přístupu k internetu formou pronájmu RLAN (</a:t>
            </a:r>
            <a:r>
              <a:rPr lang="cs-CZ" sz="2000" dirty="0" err="1"/>
              <a:t>radio</a:t>
            </a:r>
            <a:r>
              <a:rPr lang="cs-CZ" sz="2000" dirty="0"/>
              <a:t> </a:t>
            </a:r>
            <a:r>
              <a:rPr lang="cs-CZ" sz="2000" dirty="0" err="1"/>
              <a:t>local</a:t>
            </a:r>
            <a:r>
              <a:rPr lang="cs-CZ" sz="2000" dirty="0"/>
              <a:t> area network) sítí (včetně AP) nebo jejich částí (sektorů) využívajících LTE na místní (lokální) úrovni v maloobchodní i velkoobchodní části sekce 2 (u technologie bezdrátového přístupu v licencovaných pásmech (FWA)).</a:t>
            </a:r>
          </a:p>
          <a:p>
            <a:pPr marL="255588" lvl="1" indent="0">
              <a:buNone/>
            </a:pPr>
            <a:endParaRPr lang="cs-CZ" sz="2000" dirty="0"/>
          </a:p>
          <a:p>
            <a:pPr marL="255588" lvl="1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Ostatní sekce formuláře ART202 jsou beze změny.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2060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8766D-AC9F-47BC-A93F-FC559F61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FORMULÁŘ BH20 („</a:t>
            </a:r>
            <a:r>
              <a:rPr lang="cs-CZ" dirty="0" err="1"/>
              <a:t>backhaul</a:t>
            </a:r>
            <a:r>
              <a:rPr lang="cs-CZ" dirty="0"/>
              <a:t>“)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055BD-C34B-4241-9297-258DFCBF4D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cs-CZ" sz="2200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sz="2200" dirty="0">
                <a:solidFill>
                  <a:srgbClr val="004691"/>
                </a:solidFill>
              </a:rPr>
              <a:t>Nový sběr dat o síťové infrastruktuře podle lokalizace na úrovni obcí do 2 000 obyvatel (zhruba 5 500 obcí).</a:t>
            </a:r>
          </a:p>
          <a:p>
            <a:pPr lvl="0"/>
            <a:endParaRPr lang="cs-CZ" sz="2200" dirty="0"/>
          </a:p>
          <a:p>
            <a:pPr marL="0" lvl="0" indent="0">
              <a:buNone/>
            </a:pPr>
            <a:r>
              <a:rPr lang="cs-CZ" sz="2200" dirty="0">
                <a:solidFill>
                  <a:srgbClr val="004691"/>
                </a:solidFill>
              </a:rPr>
              <a:t>Podnikatelé vyplňují informace v jednotlivých obcích (jedná se vždy o odpověď ANO/NE)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o existenci optické sítě s dostatečnou kapacitou v předávacím bodě,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o možnosti nabídky/poskytnutí kapacity optické sítě,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o možnosti nabídky/poskytnutí konektivity z předávacího bodu až do </a:t>
            </a:r>
            <a:r>
              <a:rPr lang="cs-CZ" sz="2200" dirty="0" err="1"/>
              <a:t>peeringového</a:t>
            </a:r>
            <a:r>
              <a:rPr lang="cs-CZ" sz="2200" dirty="0"/>
              <a:t> centra.</a:t>
            </a:r>
          </a:p>
          <a:p>
            <a:pPr lvl="0"/>
            <a:endParaRPr lang="cs-CZ" sz="2200" dirty="0"/>
          </a:p>
          <a:p>
            <a:pPr marL="0" lvl="0" indent="0">
              <a:buNone/>
            </a:pPr>
            <a:r>
              <a:rPr lang="cs-CZ" sz="2200" dirty="0">
                <a:solidFill>
                  <a:srgbClr val="004691"/>
                </a:solidFill>
              </a:rPr>
              <a:t>Účel sběru dat: </a:t>
            </a:r>
          </a:p>
          <a:p>
            <a:pPr marL="0" lvl="0" indent="0">
              <a:buNone/>
            </a:pPr>
            <a:r>
              <a:rPr lang="cs-CZ" sz="2200" b="0" dirty="0">
                <a:solidFill>
                  <a:srgbClr val="004691"/>
                </a:solidFill>
              </a:rPr>
              <a:t>Především pro přípravu strategických dokumentů a dotačních programů i pro analýzy pokrytí těmito sítěmi.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93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326D6-11A2-48C8-9C15-BB673EDD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5" y="171450"/>
            <a:ext cx="8308625" cy="918334"/>
          </a:xfrm>
        </p:spPr>
        <p:txBody>
          <a:bodyPr>
            <a:normAutofit/>
          </a:bodyPr>
          <a:lstStyle/>
          <a:p>
            <a:r>
              <a:rPr lang="cs-CZ" dirty="0"/>
              <a:t>Problémy s ART202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A8F570-E2F5-4F72-B595-0E3940405C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1026866"/>
            <a:ext cx="9042223" cy="583113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dirty="0">
                <a:solidFill>
                  <a:srgbClr val="004691"/>
                </a:solidFill>
              </a:rPr>
              <a:t>Problémový import geografických dat do příloh formuláře pomocí CSV souboru</a:t>
            </a:r>
          </a:p>
          <a:p>
            <a:pPr marL="0" lvl="0" indent="0">
              <a:buNone/>
            </a:pPr>
            <a:endParaRPr lang="cs-CZ" dirty="0">
              <a:solidFill>
                <a:srgbClr val="00469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600" i="1" dirty="0">
                <a:solidFill>
                  <a:srgbClr val="004691"/>
                </a:solidFill>
              </a:rPr>
              <a:t>S přidáním nových ukazatelů „Síť VHCN“ a „STANDARD DOCSIS 3.1 a vyšší“ se změnila struktura příloh, tj. zároveň došlo ke </a:t>
            </a:r>
            <a:r>
              <a:rPr lang="cs-CZ" sz="3600" b="1" i="1" dirty="0">
                <a:solidFill>
                  <a:srgbClr val="004691"/>
                </a:solidFill>
              </a:rPr>
              <a:t>změně příslušné datové věty, která slouží pro přípravu importních souborů ve formátu CSV </a:t>
            </a:r>
            <a:r>
              <a:rPr lang="cs-CZ" sz="3600" i="1" dirty="0">
                <a:solidFill>
                  <a:srgbClr val="004691"/>
                </a:solidFill>
              </a:rPr>
              <a:t>pro nahrání dat do těchto příloh. </a:t>
            </a:r>
            <a:endParaRPr lang="cs-CZ" sz="3600" dirty="0">
              <a:solidFill>
                <a:srgbClr val="004691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4691"/>
                </a:solidFill>
              </a:rPr>
              <a:t>Vysvětlení: </a:t>
            </a:r>
          </a:p>
          <a:p>
            <a:pPr marL="625475" indent="-357188">
              <a:buFont typeface="Wingdings" panose="05000000000000000000" pitchFamily="2" charset="2"/>
              <a:buChar char="Ø"/>
            </a:pPr>
            <a:r>
              <a:rPr lang="cs-CZ" b="0" i="1" dirty="0">
                <a:solidFill>
                  <a:srgbClr val="004691"/>
                </a:solidFill>
              </a:rPr>
              <a:t>Podnikatelé jsou zvyklí vyexportovat geografická data ze staršího formuláře a po jejich aktualizaci je naimportovat do formuláře nového. </a:t>
            </a:r>
          </a:p>
          <a:p>
            <a:pPr marL="625475" indent="-357188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rgbClr val="004691"/>
                </a:solidFill>
              </a:rPr>
              <a:t>Nyní musí importní CSV soubor nejdříve upravit dle nové datové  věty, tj. dle nové šablony CSV souboru. </a:t>
            </a:r>
          </a:p>
        </p:txBody>
      </p:sp>
    </p:spTree>
    <p:extLst>
      <p:ext uri="{BB962C8B-B14F-4D97-AF65-F5344CB8AC3E}">
        <p14:creationId xmlns:p14="http://schemas.microsoft.com/office/powerpoint/2010/main" val="1885246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6F65D-7254-44A6-B11C-4E00BDCE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 ART202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B8221-F344-4A98-812A-2CE19E460A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982892"/>
            <a:ext cx="8660817" cy="58751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400" dirty="0">
                <a:solidFill>
                  <a:srgbClr val="004691"/>
                </a:solidFill>
              </a:rPr>
              <a:t>Problém s vyplňováním nového ukazatele „Síť VHCN“ dle skutečnosti </a:t>
            </a:r>
          </a:p>
          <a:p>
            <a:pPr marL="0" lvl="0" indent="0">
              <a:buNone/>
            </a:pPr>
            <a:r>
              <a:rPr lang="cs-CZ" sz="2400" b="0" dirty="0">
                <a:solidFill>
                  <a:srgbClr val="004691"/>
                </a:solidFill>
              </a:rPr>
              <a:t>(častý důvod vrácení formuláře s dotazem na správnost vyplněných dat, tj. zda vykázané údaje jsou v souladu s definicí VHCN sítí):</a:t>
            </a:r>
          </a:p>
          <a:p>
            <a:pPr marL="0" lvl="0" indent="0">
              <a:buNone/>
            </a:pPr>
            <a:endParaRPr lang="cs-CZ" sz="2400" b="0" i="1" dirty="0">
              <a:solidFill>
                <a:srgbClr val="004691"/>
              </a:solidFill>
            </a:endParaRPr>
          </a:p>
          <a:p>
            <a:pPr marL="449263" indent="-361950">
              <a:buFont typeface="Wingdings" panose="05000000000000000000" pitchFamily="2" charset="2"/>
              <a:buChar char="Ø"/>
            </a:pPr>
            <a:r>
              <a:rPr lang="cs-CZ" sz="2400" b="0" i="1" dirty="0">
                <a:solidFill>
                  <a:srgbClr val="004691"/>
                </a:solidFill>
              </a:rPr>
              <a:t>Definice a parametry VHCN sítí vycházejí ze Směrnice Evropského parlamentu a Rady (EU) 2018/1972 ze dne 11. prosince 2018 (KODEX).</a:t>
            </a:r>
          </a:p>
          <a:p>
            <a:pPr marL="87313" indent="0">
              <a:buNone/>
            </a:pPr>
            <a:endParaRPr lang="cs-CZ" sz="2400" b="0" i="1" dirty="0">
              <a:solidFill>
                <a:srgbClr val="004691"/>
              </a:solidFill>
            </a:endParaRPr>
          </a:p>
          <a:p>
            <a:pPr marL="449263" indent="-361950">
              <a:buFont typeface="Wingdings" panose="05000000000000000000" pitchFamily="2" charset="2"/>
              <a:buChar char="Ø"/>
            </a:pPr>
            <a:r>
              <a:rPr lang="cs-CZ" sz="2400" b="0" i="1" dirty="0">
                <a:solidFill>
                  <a:srgbClr val="004691"/>
                </a:solidFill>
              </a:rPr>
              <a:t>Připojení prostřednictvím VHCN sítí se člení na pevné a bezdrátové, přičemž </a:t>
            </a:r>
            <a:r>
              <a:rPr lang="cs-CZ" sz="2400" i="1" dirty="0">
                <a:solidFill>
                  <a:srgbClr val="004691"/>
                </a:solidFill>
              </a:rPr>
              <a:t>pevným připojením se ve vztahu k VHCN rozumí připojení prostřednictvím sítí, které pro přenos dat využívají kovová (včetně koaxiálních) a optická přenosová média</a:t>
            </a:r>
            <a:r>
              <a:rPr lang="cs-CZ" sz="2400" b="0" i="1" dirty="0">
                <a:solidFill>
                  <a:srgbClr val="004691"/>
                </a:solidFill>
              </a:rPr>
              <a:t>. </a:t>
            </a:r>
            <a:endParaRPr lang="cs-CZ" sz="2400" i="1" dirty="0">
              <a:solidFill>
                <a:srgbClr val="004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B6E0-54F4-AE4A-9D76-5729F97A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Srovnávací nástroj cen a kvality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D175-BA4A-0247-AB93-4D31BCA3AB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1017037"/>
            <a:ext cx="9042223" cy="572899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000" dirty="0">
                <a:solidFill>
                  <a:srgbClr val="004691"/>
                </a:solidFill>
              </a:rPr>
              <a:t>Pro připomenutí:</a:t>
            </a:r>
          </a:p>
          <a:p>
            <a:pPr marL="625475" lvl="0" indent="-355600"/>
            <a:r>
              <a:rPr lang="cs-CZ" sz="2000" b="0" dirty="0">
                <a:solidFill>
                  <a:srgbClr val="004691"/>
                </a:solidFill>
              </a:rPr>
              <a:t>Jde o požadavek EU KODEXU pro EK (Směrnice </a:t>
            </a:r>
            <a:r>
              <a:rPr lang="cs-CZ" sz="2000" b="0" dirty="0" err="1">
                <a:solidFill>
                  <a:srgbClr val="004691"/>
                </a:solidFill>
              </a:rPr>
              <a:t>EPaR</a:t>
            </a:r>
            <a:r>
              <a:rPr lang="cs-CZ" sz="2000" b="0" dirty="0">
                <a:solidFill>
                  <a:srgbClr val="004691"/>
                </a:solidFill>
              </a:rPr>
              <a:t> 2018/1972)</a:t>
            </a:r>
            <a:endParaRPr lang="cs-CZ" sz="2000" b="0" dirty="0">
              <a:solidFill>
                <a:srgbClr val="004691"/>
              </a:solidFill>
              <a:highlight>
                <a:srgbClr val="FFFF00"/>
              </a:highlight>
            </a:endParaRPr>
          </a:p>
          <a:p>
            <a:pPr marL="269875" lvl="0" indent="0" defTabSz="625475">
              <a:buNone/>
            </a:pPr>
            <a:r>
              <a:rPr lang="cs-CZ" sz="2000" b="0" dirty="0">
                <a:solidFill>
                  <a:srgbClr val="004691"/>
                </a:solidFill>
              </a:rPr>
              <a:t>	</a:t>
            </a:r>
            <a:r>
              <a:rPr lang="cs-CZ" sz="2000" b="0" i="1" dirty="0">
                <a:solidFill>
                  <a:srgbClr val="004691"/>
                </a:solidFill>
              </a:rPr>
              <a:t>… představovat významnou část trhu a otevřený jakémukoliv poskytovateli … </a:t>
            </a:r>
          </a:p>
          <a:p>
            <a:pPr marL="625475" lvl="0" indent="-355600"/>
            <a:r>
              <a:rPr lang="cs-CZ" sz="2000" b="0" dirty="0">
                <a:solidFill>
                  <a:srgbClr val="004691"/>
                </a:solidFill>
              </a:rPr>
              <a:t>§ 66a ZEK (po novele zákonem č. 311/2019 Sb.)</a:t>
            </a:r>
          </a:p>
          <a:p>
            <a:pPr marL="269875" lvl="0" indent="0" defTabSz="625475">
              <a:buNone/>
            </a:pPr>
            <a:r>
              <a:rPr lang="cs-CZ" sz="2000" b="0" dirty="0">
                <a:solidFill>
                  <a:srgbClr val="004691"/>
                </a:solidFill>
              </a:rPr>
              <a:t>	</a:t>
            </a:r>
            <a:r>
              <a:rPr lang="cs-CZ" sz="2000" b="0" i="1" dirty="0">
                <a:solidFill>
                  <a:srgbClr val="004691"/>
                </a:solidFill>
              </a:rPr>
              <a:t>…. podnikatelé poskytující službu jsou povinni předávat … údaje nezbytné pro 	srovnávač …</a:t>
            </a:r>
          </a:p>
          <a:p>
            <a:pPr marL="612775" lvl="0" defTabSz="625475"/>
            <a:r>
              <a:rPr lang="cs-CZ" sz="2000" b="0" dirty="0">
                <a:solidFill>
                  <a:srgbClr val="004691"/>
                </a:solidFill>
              </a:rPr>
              <a:t>Vyhláška č. 582/2020 Sb.</a:t>
            </a:r>
          </a:p>
          <a:p>
            <a:pPr marL="269875" lvl="0" indent="0" defTabSz="625475">
              <a:buNone/>
            </a:pPr>
            <a:r>
              <a:rPr lang="cs-CZ" sz="2000" b="0" dirty="0">
                <a:solidFill>
                  <a:srgbClr val="004691"/>
                </a:solidFill>
              </a:rPr>
              <a:t>	</a:t>
            </a:r>
            <a:r>
              <a:rPr lang="cs-CZ" sz="2000" b="0" i="1" dirty="0">
                <a:solidFill>
                  <a:srgbClr val="004691"/>
                </a:solidFill>
              </a:rPr>
              <a:t>… rozsah a způsob předávání údajů …</a:t>
            </a:r>
          </a:p>
          <a:p>
            <a:pPr marL="269875" lvl="0" indent="0" defTabSz="625475">
              <a:buNone/>
            </a:pPr>
            <a:endParaRPr lang="cs-CZ" sz="900" dirty="0">
              <a:solidFill>
                <a:srgbClr val="004691"/>
              </a:solidFill>
            </a:endParaRPr>
          </a:p>
          <a:p>
            <a:pPr marL="0" lvl="0" indent="0" defTabSz="354013">
              <a:buNone/>
            </a:pPr>
            <a:r>
              <a:rPr lang="cs-CZ" sz="2000" dirty="0">
                <a:solidFill>
                  <a:srgbClr val="004691"/>
                </a:solidFill>
              </a:rPr>
              <a:t>Snad je shoda na záměru:</a:t>
            </a:r>
          </a:p>
          <a:p>
            <a:pPr marL="625475" lvl="0" indent="-355600"/>
            <a:r>
              <a:rPr lang="cs-CZ" sz="2000" b="0" dirty="0">
                <a:solidFill>
                  <a:srgbClr val="004691"/>
                </a:solidFill>
              </a:rPr>
              <a:t>Poskytnout spotřebitelům možnost nezávislého srovnání z hlediska ceny a kvality služeb</a:t>
            </a:r>
          </a:p>
          <a:p>
            <a:pPr marL="625475" lvl="0" indent="-355600"/>
            <a:r>
              <a:rPr lang="cs-CZ" sz="2000" b="0" dirty="0">
                <a:solidFill>
                  <a:srgbClr val="004691"/>
                </a:solidFill>
              </a:rPr>
              <a:t>Ale i poskytnout příležitost poskytovatelům promovat jejich služby a nabídky, vč. jejich dostupnost.</a:t>
            </a:r>
          </a:p>
          <a:p>
            <a:pPr marL="269875" lvl="0" indent="0">
              <a:buNone/>
            </a:pPr>
            <a:endParaRPr lang="cs-CZ" sz="1200" b="0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ČTÚ se snaží o minimalizaci administrativní zátěže, nicméně při dosažení záměru zprovoznění srovnávače v potřebném rozsahu a funkčnosti pro spotřebitele.</a:t>
            </a:r>
          </a:p>
          <a:p>
            <a:pPr>
              <a:spcAft>
                <a:spcPts val="600"/>
              </a:spcAft>
              <a:tabLst>
                <a:tab pos="361950" algn="l"/>
              </a:tabLst>
            </a:pPr>
            <a:endParaRPr lang="cs-CZ" sz="1800" b="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361950" algn="l"/>
              </a:tabLst>
            </a:pPr>
            <a:endParaRPr lang="cs-CZ" sz="1100" b="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361950" algn="l"/>
              </a:tabLst>
            </a:pPr>
            <a:endParaRPr lang="cs-CZ" sz="1050" b="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9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6F65D-7254-44A6-B11C-4E00BDCE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 ART202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B8221-F344-4A98-812A-2CE19E460A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7" y="982892"/>
            <a:ext cx="8856410" cy="5875108"/>
          </a:xfrm>
        </p:spPr>
        <p:txBody>
          <a:bodyPr>
            <a:noAutofit/>
          </a:bodyPr>
          <a:lstStyle/>
          <a:p>
            <a:pPr marL="449263" indent="-361950">
              <a:buFont typeface="Wingdings" panose="05000000000000000000" pitchFamily="2" charset="2"/>
              <a:buChar char="Ø"/>
            </a:pPr>
            <a:r>
              <a:rPr lang="cs-CZ" sz="2000" i="1" dirty="0">
                <a:solidFill>
                  <a:srgbClr val="004691"/>
                </a:solidFill>
              </a:rPr>
              <a:t>Sítí VHCN je v případě pevného připojení </a:t>
            </a:r>
            <a:r>
              <a:rPr lang="cs-CZ" sz="2000" b="0" i="1" dirty="0">
                <a:solidFill>
                  <a:srgbClr val="004691"/>
                </a:solidFill>
              </a:rPr>
              <a:t>(FTTH/B, </a:t>
            </a:r>
            <a:r>
              <a:rPr lang="cs-CZ" sz="2000" b="0" i="1" dirty="0" err="1">
                <a:solidFill>
                  <a:srgbClr val="004691"/>
                </a:solidFill>
              </a:rPr>
              <a:t>xDSL</a:t>
            </a:r>
            <a:r>
              <a:rPr lang="cs-CZ" sz="2000" b="0" i="1" dirty="0">
                <a:solidFill>
                  <a:srgbClr val="004691"/>
                </a:solidFill>
              </a:rPr>
              <a:t>, CATV): </a:t>
            </a:r>
          </a:p>
          <a:p>
            <a:pPr marL="895350" indent="-446088">
              <a:buFont typeface="Courier New" panose="02070309020205020404" pitchFamily="49" charset="0"/>
              <a:buChar char="o"/>
            </a:pPr>
            <a:r>
              <a:rPr lang="cs-CZ" sz="2000" b="0" i="1" dirty="0">
                <a:solidFill>
                  <a:srgbClr val="004691"/>
                </a:solidFill>
              </a:rPr>
              <a:t>síť sestávající plně z optických vláken až do budovy, nebo </a:t>
            </a:r>
          </a:p>
          <a:p>
            <a:pPr marL="895350" indent="-446088">
              <a:buFont typeface="Courier New" panose="02070309020205020404" pitchFamily="49" charset="0"/>
              <a:buChar char="o"/>
            </a:pPr>
            <a:r>
              <a:rPr lang="cs-CZ" sz="2000" b="0" i="1" dirty="0">
                <a:solidFill>
                  <a:srgbClr val="004691"/>
                </a:solidFill>
              </a:rPr>
              <a:t>jiná pevná síť umožňující na koncovém bodu sítě zajistit „</a:t>
            </a:r>
            <a:r>
              <a:rPr lang="cs-CZ" sz="2000" b="0" i="1" dirty="0" err="1">
                <a:solidFill>
                  <a:srgbClr val="004691"/>
                </a:solidFill>
              </a:rPr>
              <a:t>downlink</a:t>
            </a:r>
            <a:r>
              <a:rPr lang="cs-CZ" sz="2000" b="0" i="1" dirty="0">
                <a:solidFill>
                  <a:srgbClr val="004691"/>
                </a:solidFill>
              </a:rPr>
              <a:t> data </a:t>
            </a:r>
            <a:r>
              <a:rPr lang="cs-CZ" sz="2000" b="0" i="1" dirty="0" err="1">
                <a:solidFill>
                  <a:srgbClr val="004691"/>
                </a:solidFill>
              </a:rPr>
              <a:t>rate</a:t>
            </a:r>
            <a:r>
              <a:rPr lang="cs-CZ" sz="2000" b="0" i="1" dirty="0">
                <a:solidFill>
                  <a:srgbClr val="004691"/>
                </a:solidFill>
              </a:rPr>
              <a:t>“ ≥ 1 000 Mbit/s, „</a:t>
            </a:r>
            <a:r>
              <a:rPr lang="cs-CZ" sz="2000" b="0" i="1" dirty="0" err="1">
                <a:solidFill>
                  <a:srgbClr val="004691"/>
                </a:solidFill>
              </a:rPr>
              <a:t>uplink</a:t>
            </a:r>
            <a:r>
              <a:rPr lang="cs-CZ" sz="2000" b="0" i="1" dirty="0">
                <a:solidFill>
                  <a:srgbClr val="004691"/>
                </a:solidFill>
              </a:rPr>
              <a:t> data </a:t>
            </a:r>
            <a:r>
              <a:rPr lang="cs-CZ" sz="2000" b="0" i="1" dirty="0" err="1">
                <a:solidFill>
                  <a:srgbClr val="004691"/>
                </a:solidFill>
              </a:rPr>
              <a:t>rate</a:t>
            </a:r>
            <a:r>
              <a:rPr lang="cs-CZ" sz="2000" b="0" i="1" dirty="0">
                <a:solidFill>
                  <a:srgbClr val="004691"/>
                </a:solidFill>
              </a:rPr>
              <a:t>“ ≥ 200 Mbit/s, chybovost paketů max. 0,05 %, ztrátovost paketů max. 0,0025 %, obousměrné zpoždění IP paketů max. 10 </a:t>
            </a:r>
            <a:r>
              <a:rPr lang="cs-CZ" sz="2000" b="0" i="1" dirty="0" err="1">
                <a:solidFill>
                  <a:srgbClr val="004691"/>
                </a:solidFill>
              </a:rPr>
              <a:t>ms</a:t>
            </a:r>
            <a:r>
              <a:rPr lang="cs-CZ" sz="2000" b="0" i="1" dirty="0">
                <a:solidFill>
                  <a:srgbClr val="004691"/>
                </a:solidFill>
              </a:rPr>
              <a:t>, kolísání zpoždění max. 2 </a:t>
            </a:r>
            <a:r>
              <a:rPr lang="cs-CZ" sz="2000" b="0" i="1" dirty="0" err="1">
                <a:solidFill>
                  <a:srgbClr val="004691"/>
                </a:solidFill>
              </a:rPr>
              <a:t>ms</a:t>
            </a:r>
            <a:r>
              <a:rPr lang="cs-CZ" sz="2000" b="0" i="1" dirty="0">
                <a:solidFill>
                  <a:srgbClr val="004691"/>
                </a:solidFill>
              </a:rPr>
              <a:t> a dostupnost služby min. 99,9 % za rok.</a:t>
            </a:r>
          </a:p>
          <a:p>
            <a:pPr marL="449263" indent="-361950">
              <a:buFont typeface="Wingdings" panose="05000000000000000000" pitchFamily="2" charset="2"/>
              <a:buChar char="Ø"/>
            </a:pPr>
            <a:endParaRPr lang="cs-CZ" sz="2000" b="0" i="1" dirty="0">
              <a:solidFill>
                <a:srgbClr val="004691"/>
              </a:solidFill>
            </a:endParaRPr>
          </a:p>
          <a:p>
            <a:pPr marL="449263" indent="-361950">
              <a:buFont typeface="Wingdings" panose="05000000000000000000" pitchFamily="2" charset="2"/>
              <a:buChar char="Ø"/>
            </a:pPr>
            <a:r>
              <a:rPr lang="cs-CZ" sz="2000" i="1" dirty="0">
                <a:solidFill>
                  <a:srgbClr val="004691"/>
                </a:solidFill>
              </a:rPr>
              <a:t>Sítí VHCN je v případě bezdrátového připojen</a:t>
            </a:r>
            <a:r>
              <a:rPr lang="cs-CZ" sz="2000" b="0" i="1" dirty="0">
                <a:solidFill>
                  <a:srgbClr val="004691"/>
                </a:solidFill>
              </a:rPr>
              <a:t>í: </a:t>
            </a:r>
          </a:p>
          <a:p>
            <a:pPr marL="895350" lvl="1" indent="-446088">
              <a:buFont typeface="Courier New" panose="02070309020205020404" pitchFamily="49" charset="0"/>
              <a:buChar char="o"/>
            </a:pPr>
            <a:r>
              <a:rPr lang="cs-CZ" sz="2000" b="0" i="1" dirty="0">
                <a:solidFill>
                  <a:srgbClr val="004691"/>
                </a:solidFill>
              </a:rPr>
              <a:t>síť sestávající plně z optických vláken až k základnové stanici (či obdobnému bezdrátovému přístupovému bodu (AP), tzn. bodu s aktivním komunikačním zařízením pro vysílání, přenos a směrování provozu ke a od koncového 	uživatele), nebo</a:t>
            </a:r>
            <a:r>
              <a:rPr lang="cs-CZ" sz="1200" b="0" i="1" dirty="0">
                <a:solidFill>
                  <a:srgbClr val="004691"/>
                </a:solidFill>
              </a:rPr>
              <a:t> 	</a:t>
            </a:r>
          </a:p>
          <a:p>
            <a:pPr marL="895350" lvl="1" indent="-446088">
              <a:buFont typeface="Courier New" panose="02070309020205020404" pitchFamily="49" charset="0"/>
              <a:buChar char="o"/>
            </a:pPr>
            <a:r>
              <a:rPr lang="cs-CZ" sz="2000" b="0" i="1" dirty="0">
                <a:solidFill>
                  <a:srgbClr val="004691"/>
                </a:solidFill>
              </a:rPr>
              <a:t>jiná bezdrátová síť umožňující na koncovém bodu sítě zajistit „</a:t>
            </a:r>
            <a:r>
              <a:rPr lang="cs-CZ" sz="2000" b="0" i="1" dirty="0" err="1">
                <a:solidFill>
                  <a:srgbClr val="004691"/>
                </a:solidFill>
              </a:rPr>
              <a:t>downlink</a:t>
            </a:r>
            <a:r>
              <a:rPr lang="cs-CZ" sz="2000" b="0" i="1" dirty="0">
                <a:solidFill>
                  <a:srgbClr val="004691"/>
                </a:solidFill>
              </a:rPr>
              <a:t> data </a:t>
            </a:r>
            <a:r>
              <a:rPr lang="cs-CZ" sz="2000" b="0" i="1" dirty="0" err="1">
                <a:solidFill>
                  <a:srgbClr val="004691"/>
                </a:solidFill>
              </a:rPr>
              <a:t>rate</a:t>
            </a:r>
            <a:r>
              <a:rPr lang="cs-CZ" sz="2000" b="0" i="1" dirty="0">
                <a:solidFill>
                  <a:srgbClr val="004691"/>
                </a:solidFill>
              </a:rPr>
              <a:t>“ ≥150 Mbit/s, „</a:t>
            </a:r>
            <a:r>
              <a:rPr lang="cs-CZ" sz="2000" b="0" i="1" dirty="0" err="1">
                <a:solidFill>
                  <a:srgbClr val="004691"/>
                </a:solidFill>
              </a:rPr>
              <a:t>uplink</a:t>
            </a:r>
            <a:r>
              <a:rPr lang="cs-CZ" sz="2000" b="0" i="1" dirty="0">
                <a:solidFill>
                  <a:srgbClr val="004691"/>
                </a:solidFill>
              </a:rPr>
              <a:t> data </a:t>
            </a:r>
            <a:r>
              <a:rPr lang="cs-CZ" sz="2000" b="0" i="1" dirty="0" err="1">
                <a:solidFill>
                  <a:srgbClr val="004691"/>
                </a:solidFill>
              </a:rPr>
              <a:t>rate</a:t>
            </a:r>
            <a:r>
              <a:rPr lang="cs-CZ" sz="2000" b="0" i="1" dirty="0">
                <a:solidFill>
                  <a:srgbClr val="004691"/>
                </a:solidFill>
              </a:rPr>
              <a:t>“ ≥50 Mbit/s, chybovost paketů max. 0,01 %, ztrátovost paketů max. 0,005 %, obousměrné zpoždění IP paketů 	max. 25 </a:t>
            </a:r>
            <a:r>
              <a:rPr lang="cs-CZ" sz="2000" b="0" i="1" dirty="0" err="1">
                <a:solidFill>
                  <a:srgbClr val="004691"/>
                </a:solidFill>
              </a:rPr>
              <a:t>ms</a:t>
            </a:r>
            <a:r>
              <a:rPr lang="cs-CZ" sz="2000" b="0" i="1" dirty="0">
                <a:solidFill>
                  <a:srgbClr val="004691"/>
                </a:solidFill>
              </a:rPr>
              <a:t>, kolísání zpoždění max. 6 </a:t>
            </a:r>
            <a:r>
              <a:rPr lang="cs-CZ" sz="2000" b="0" i="1" dirty="0" err="1">
                <a:solidFill>
                  <a:srgbClr val="004691"/>
                </a:solidFill>
              </a:rPr>
              <a:t>ms</a:t>
            </a:r>
            <a:r>
              <a:rPr lang="cs-CZ" sz="2000" b="0" i="1" dirty="0">
                <a:solidFill>
                  <a:srgbClr val="004691"/>
                </a:solidFill>
              </a:rPr>
              <a:t> a dostupnost služby min. 99,81 % za rok.</a:t>
            </a:r>
          </a:p>
        </p:txBody>
      </p:sp>
    </p:spTree>
    <p:extLst>
      <p:ext uri="{BB962C8B-B14F-4D97-AF65-F5344CB8AC3E}">
        <p14:creationId xmlns:p14="http://schemas.microsoft.com/office/powerpoint/2010/main" val="248037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EFEDB-1B93-4990-80EC-7611F1AA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BH20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EAD7A-8C8D-4A25-A076-626B1018A9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1129552"/>
            <a:ext cx="9042223" cy="572844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dirty="0">
                <a:solidFill>
                  <a:srgbClr val="004691"/>
                </a:solidFill>
              </a:rPr>
              <a:t>Pokud subjekt žádnou přípojnou a distribuční optickou síť (</a:t>
            </a:r>
            <a:r>
              <a:rPr lang="cs-CZ" dirty="0" err="1">
                <a:solidFill>
                  <a:srgbClr val="004691"/>
                </a:solidFill>
              </a:rPr>
              <a:t>backhaul</a:t>
            </a:r>
            <a:r>
              <a:rPr lang="cs-CZ" dirty="0">
                <a:solidFill>
                  <a:srgbClr val="004691"/>
                </a:solidFill>
              </a:rPr>
              <a:t>) nezajišťuje: </a:t>
            </a:r>
          </a:p>
          <a:p>
            <a:pPr marL="0" indent="0">
              <a:buNone/>
            </a:pPr>
            <a:endParaRPr lang="cs-CZ" sz="1800" dirty="0">
              <a:solidFill>
                <a:srgbClr val="004691"/>
              </a:solidFill>
            </a:endParaRPr>
          </a:p>
          <a:p>
            <a:pPr marL="719138" indent="-361950">
              <a:buFont typeface="Wingdings" panose="05000000000000000000" pitchFamily="2" charset="2"/>
              <a:buChar char="Ø"/>
            </a:pPr>
            <a:r>
              <a:rPr lang="cs-CZ" b="0" i="1" dirty="0">
                <a:solidFill>
                  <a:srgbClr val="004691"/>
                </a:solidFill>
              </a:rPr>
              <a:t>V tomto případě stačí tuto skutečnost uvést do poznámky na konci formuláře, přílohu určenou k vyplňování geografických údajů ponechat prázdnou a takto vyplněný formulář odevzdat</a:t>
            </a:r>
            <a:r>
              <a:rPr lang="cs-CZ" i="1" dirty="0">
                <a:solidFill>
                  <a:srgbClr val="004691"/>
                </a:solidFill>
              </a:rPr>
              <a:t>.</a:t>
            </a:r>
            <a:endParaRPr lang="cs-CZ" dirty="0">
              <a:solidFill>
                <a:srgbClr val="00469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dirty="0">
                <a:solidFill>
                  <a:srgbClr val="004691"/>
                </a:solidFill>
              </a:rPr>
              <a:t>Pokud subjekt v konkrétním předávacím bodě využívá přípojnou a distribuční optickou síť (</a:t>
            </a:r>
            <a:r>
              <a:rPr lang="cs-CZ" dirty="0" err="1">
                <a:solidFill>
                  <a:srgbClr val="004691"/>
                </a:solidFill>
              </a:rPr>
              <a:t>backhaul</a:t>
            </a:r>
            <a:r>
              <a:rPr lang="cs-CZ" dirty="0">
                <a:solidFill>
                  <a:srgbClr val="004691"/>
                </a:solidFill>
              </a:rPr>
              <a:t>), který mu velkoobchodně poskytuje jiný operátor:</a:t>
            </a:r>
          </a:p>
          <a:p>
            <a:pPr marL="0" lvl="0" indent="0">
              <a:buNone/>
            </a:pPr>
            <a:endParaRPr lang="cs-CZ" sz="2100" dirty="0">
              <a:solidFill>
                <a:srgbClr val="004691"/>
              </a:solidFill>
            </a:endParaRPr>
          </a:p>
          <a:p>
            <a:pPr marL="719138" indent="-361950">
              <a:buFont typeface="Wingdings" panose="05000000000000000000" pitchFamily="2" charset="2"/>
              <a:buChar char="Ø"/>
            </a:pPr>
            <a:r>
              <a:rPr lang="cs-CZ" b="0" i="1" dirty="0">
                <a:solidFill>
                  <a:srgbClr val="004691"/>
                </a:solidFill>
              </a:rPr>
              <a:t>Účelem sběru dat je zjistit, zda vdané obci je k dispozici příslušná infrastruktura předávacího bodu na optické síti. </a:t>
            </a:r>
          </a:p>
          <a:p>
            <a:pPr marL="719138" indent="-361950">
              <a:buFont typeface="Wingdings" panose="05000000000000000000" pitchFamily="2" charset="2"/>
              <a:buChar char="Ø"/>
            </a:pPr>
            <a:r>
              <a:rPr lang="cs-CZ" b="0" i="1" dirty="0">
                <a:solidFill>
                  <a:srgbClr val="004691"/>
                </a:solidFill>
              </a:rPr>
              <a:t>Pokud tedy subjekt využívá síť (předávací bod) jiného poskytovatele služby (provozovatele sítě) na základě velkoobchodní smlouvy pro poskytování svých služeb, údaje požadované ve formuláři BH20 nevyplňuje.</a:t>
            </a:r>
            <a:endParaRPr lang="cs-CZ" b="0" dirty="0">
              <a:solidFill>
                <a:srgbClr val="004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2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017081D4-9BA2-433B-97A3-7700F87F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7" y="26126"/>
            <a:ext cx="8308625" cy="918334"/>
          </a:xfrm>
        </p:spPr>
        <p:txBody>
          <a:bodyPr>
            <a:normAutofit/>
          </a:bodyPr>
          <a:lstStyle/>
          <a:p>
            <a:r>
              <a:rPr lang="cs-CZ" dirty="0"/>
              <a:t>Kvalita služby přístup k internetu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DACA82-CB73-4304-9B66-E58AE23352D1}"/>
              </a:ext>
            </a:extLst>
          </p:cNvPr>
          <p:cNvSpPr txBox="1"/>
          <p:nvPr/>
        </p:nvSpPr>
        <p:spPr>
          <a:xfrm>
            <a:off x="2943497" y="1846217"/>
            <a:ext cx="2394857" cy="80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9576BF9-695E-43FE-A53B-8146949EAD33}"/>
              </a:ext>
            </a:extLst>
          </p:cNvPr>
          <p:cNvSpPr txBox="1"/>
          <p:nvPr/>
        </p:nvSpPr>
        <p:spPr>
          <a:xfrm>
            <a:off x="378659" y="1151453"/>
            <a:ext cx="838667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chemeClr val="accent1"/>
                </a:solidFill>
              </a:rPr>
              <a:t>Nařízení Evropského Parlamentu a Rady (EU) 2015/2120 ze dne 25. listopadu 2015</a:t>
            </a:r>
            <a:r>
              <a:rPr lang="cs-CZ" sz="2800" b="1" dirty="0">
                <a:solidFill>
                  <a:schemeClr val="accent1"/>
                </a:solidFill>
              </a:rPr>
              <a:t> </a:t>
            </a:r>
          </a:p>
          <a:p>
            <a:pPr algn="just"/>
            <a:endParaRPr lang="cs-CZ" sz="2800" b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/>
              <a:t>Přístup k otevřenému internetu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/>
              <a:t>Mj. požadavek 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800" b="1" dirty="0"/>
              <a:t>na plnou informovanost koncových uživatelů o podmínkách poskytování služby přístupu k internetu, a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800" b="1" dirty="0"/>
              <a:t>smluvní garanci kvality poskytované služby.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hlinkClick r:id="rId2"/>
              </a:rPr>
              <a:t>Pokyny BEREC</a:t>
            </a:r>
            <a:r>
              <a:rPr lang="cs-CZ" sz="2800" b="1" dirty="0"/>
              <a:t> k implementaci Nařízení </a:t>
            </a:r>
            <a:br>
              <a:rPr lang="cs-CZ" sz="2800" b="1" dirty="0"/>
            </a:br>
            <a:r>
              <a:rPr lang="cs-CZ" sz="2800" b="1" dirty="0"/>
              <a:t>ze dne 30. 8. 2016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707986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017081D4-9BA2-433B-97A3-7700F87F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7" y="26126"/>
            <a:ext cx="8308625" cy="918334"/>
          </a:xfrm>
        </p:spPr>
        <p:txBody>
          <a:bodyPr>
            <a:normAutofit/>
          </a:bodyPr>
          <a:lstStyle/>
          <a:p>
            <a:r>
              <a:rPr lang="cs-CZ" dirty="0"/>
              <a:t>Poznatky …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DACA82-CB73-4304-9B66-E58AE23352D1}"/>
              </a:ext>
            </a:extLst>
          </p:cNvPr>
          <p:cNvSpPr txBox="1"/>
          <p:nvPr/>
        </p:nvSpPr>
        <p:spPr>
          <a:xfrm>
            <a:off x="2943497" y="1846217"/>
            <a:ext cx="2394857" cy="80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9576BF9-695E-43FE-A53B-8146949EAD33}"/>
              </a:ext>
            </a:extLst>
          </p:cNvPr>
          <p:cNvSpPr txBox="1"/>
          <p:nvPr/>
        </p:nvSpPr>
        <p:spPr>
          <a:xfrm>
            <a:off x="378659" y="1140823"/>
            <a:ext cx="8386679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cs-CZ" sz="2200" b="1" dirty="0"/>
              <a:t>Výsledky sledování – parametry kvality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/>
              <a:t>vyjádření hodnot číslem, procentem, intervalem, variacemi těchto způsobů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/>
              <a:t>agregace, pro spotřebitele složité výpočty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/>
              <a:t>chybějící nebo netransparentně vyjádřené odchylky od výkonu služby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/>
              <a:t>nereálné inzerované rychlosti, nereálné (technicky nemožné) vazby mezi hodnotami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/>
              <a:t>informace ve smlouvách pouze formálním vyhověním Nařízení, neodpovídajícím realitě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/>
              <a:t>parametry kvality jsou stanoveny tak, že jakákoliv naměřená rychlost vyhoví smluvním parametrům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/>
              <a:t>pro spotřebitele obtížné posoudit, kdy mají právo na aktivaci prostředků nápravy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dirty="0"/>
          </a:p>
          <a:p>
            <a:r>
              <a:rPr lang="cs-CZ" sz="2200" b="1" dirty="0">
                <a:solidFill>
                  <a:srgbClr val="FE5200"/>
                </a:solidFill>
              </a:rPr>
              <a:t>Konkrétní poznatky ČTÚ představil na jednání se sektorem</a:t>
            </a:r>
          </a:p>
        </p:txBody>
      </p:sp>
    </p:spTree>
    <p:extLst>
      <p:ext uri="{BB962C8B-B14F-4D97-AF65-F5344CB8AC3E}">
        <p14:creationId xmlns:p14="http://schemas.microsoft.com/office/powerpoint/2010/main" val="34296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017081D4-9BA2-433B-97A3-7700F87F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7" y="26126"/>
            <a:ext cx="8308625" cy="918334"/>
          </a:xfrm>
        </p:spPr>
        <p:txBody>
          <a:bodyPr>
            <a:normAutofit/>
          </a:bodyPr>
          <a:lstStyle/>
          <a:p>
            <a:r>
              <a:rPr lang="cs-CZ" dirty="0"/>
              <a:t>Možnosti řešení …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DACA82-CB73-4304-9B66-E58AE23352D1}"/>
              </a:ext>
            </a:extLst>
          </p:cNvPr>
          <p:cNvSpPr txBox="1"/>
          <p:nvPr/>
        </p:nvSpPr>
        <p:spPr>
          <a:xfrm>
            <a:off x="2943497" y="1846217"/>
            <a:ext cx="2394857" cy="80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9576BF9-695E-43FE-A53B-8146949EAD33}"/>
              </a:ext>
            </a:extLst>
          </p:cNvPr>
          <p:cNvSpPr txBox="1"/>
          <p:nvPr/>
        </p:nvSpPr>
        <p:spPr>
          <a:xfrm>
            <a:off x="224933" y="1262743"/>
            <a:ext cx="87185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Nezávazná pravidla v Pokynech BEREC a  </a:t>
            </a:r>
            <a:r>
              <a:rPr lang="cs-CZ" sz="2400" b="1" dirty="0"/>
              <a:t>zveřejněné  Vyjádření ČTÚ jsou </a:t>
            </a:r>
            <a:r>
              <a:rPr lang="cs-CZ" sz="2400" dirty="0"/>
              <a:t>právně nevymahatelná.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Nařízení v čl. 5 odst. 1 a dále Pokyny BEREC v čl. 144, </a:t>
            </a:r>
            <a:r>
              <a:rPr lang="cs-CZ" sz="2400" dirty="0" err="1"/>
              <a:t>at</a:t>
            </a:r>
            <a:r>
              <a:rPr lang="cs-CZ" sz="2400" dirty="0"/>
              <a:t>. </a:t>
            </a:r>
            <a:r>
              <a:rPr lang="cs-CZ" sz="2400" b="1" dirty="0"/>
              <a:t>předpokládají možnost stanovení požadavků na kvalitu služby regulátorem.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400" b="1" dirty="0"/>
              <a:t>ČTÚ preferoval samoregulaci sektoru </a:t>
            </a:r>
          </a:p>
          <a:p>
            <a:pPr>
              <a:spcAft>
                <a:spcPts val="1200"/>
              </a:spcAft>
            </a:pPr>
            <a:r>
              <a:rPr lang="cs-CZ" sz="2400" b="1" dirty="0"/>
              <a:t>Finálně:</a:t>
            </a:r>
          </a:p>
          <a:p>
            <a:pPr marL="719138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shoda na definovaných parametrech, ale </a:t>
            </a:r>
          </a:p>
          <a:p>
            <a:pPr marL="719138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nedohoda sektoru na samoregulaci.</a:t>
            </a:r>
          </a:p>
          <a:p>
            <a:pPr marL="719138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hlinkClick r:id="rId2"/>
              </a:rPr>
              <a:t>Změna VO-S/1  </a:t>
            </a:r>
            <a:r>
              <a:rPr lang="cs-CZ" sz="2400" dirty="0"/>
              <a:t>byla přijata v srpnu 2020</a:t>
            </a:r>
          </a:p>
          <a:p>
            <a:pPr marL="719138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400" b="1" dirty="0"/>
              <a:t>s účinností od 1. 1. 2021 </a:t>
            </a:r>
          </a:p>
        </p:txBody>
      </p:sp>
    </p:spTree>
    <p:extLst>
      <p:ext uri="{BB962C8B-B14F-4D97-AF65-F5344CB8AC3E}">
        <p14:creationId xmlns:p14="http://schemas.microsoft.com/office/powerpoint/2010/main" val="8712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017081D4-9BA2-433B-97A3-7700F87F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7" y="26126"/>
            <a:ext cx="8308625" cy="918334"/>
          </a:xfrm>
        </p:spPr>
        <p:txBody>
          <a:bodyPr>
            <a:normAutofit/>
          </a:bodyPr>
          <a:lstStyle/>
          <a:p>
            <a:r>
              <a:rPr lang="cs-CZ" dirty="0"/>
              <a:t>Požadavky kvality dle VO-S/1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DACA82-CB73-4304-9B66-E58AE23352D1}"/>
              </a:ext>
            </a:extLst>
          </p:cNvPr>
          <p:cNvSpPr txBox="1"/>
          <p:nvPr/>
        </p:nvSpPr>
        <p:spPr>
          <a:xfrm>
            <a:off x="2943497" y="1846217"/>
            <a:ext cx="2394857" cy="80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9576BF9-695E-43FE-A53B-8146949EAD33}"/>
              </a:ext>
            </a:extLst>
          </p:cNvPr>
          <p:cNvSpPr txBox="1"/>
          <p:nvPr/>
        </p:nvSpPr>
        <p:spPr>
          <a:xfrm>
            <a:off x="151585" y="1007308"/>
            <a:ext cx="87625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4691"/>
                </a:solidFill>
              </a:rPr>
              <a:t>Služby v pevném místě </a:t>
            </a:r>
            <a:r>
              <a:rPr lang="cs-CZ" sz="2400" i="1" dirty="0">
                <a:solidFill>
                  <a:srgbClr val="004691"/>
                </a:solidFill>
              </a:rPr>
              <a:t>(Detail je v příloze č.1 VO-S/1)</a:t>
            </a:r>
            <a:endParaRPr lang="cs-CZ" sz="2400" b="1" dirty="0">
              <a:solidFill>
                <a:srgbClr val="00469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4691"/>
                </a:solidFill>
              </a:rPr>
              <a:t>minimální rychlost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4691"/>
                </a:solidFill>
              </a:rPr>
              <a:t>běžně dostupná rychlost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4691"/>
                </a:solidFill>
              </a:rPr>
              <a:t>maximální rychlost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4691"/>
                </a:solidFill>
              </a:rPr>
              <a:t>inzerovaná rychlost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4691"/>
                </a:solidFill>
              </a:rPr>
              <a:t>odchylky od výkonu služby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2400" b="1" dirty="0">
              <a:solidFill>
                <a:srgbClr val="004691"/>
              </a:solidFill>
            </a:endParaRPr>
          </a:p>
          <a:p>
            <a:pPr algn="just"/>
            <a:r>
              <a:rPr lang="cs-CZ" sz="2400" b="1" dirty="0">
                <a:solidFill>
                  <a:srgbClr val="004691"/>
                </a:solidFill>
              </a:rPr>
              <a:t>Služby mobilní </a:t>
            </a:r>
            <a:r>
              <a:rPr lang="cs-CZ" sz="2400" i="1" dirty="0">
                <a:solidFill>
                  <a:srgbClr val="004691"/>
                </a:solidFill>
              </a:rPr>
              <a:t>(Detail je v příloze č.2 VO-S/1)</a:t>
            </a:r>
            <a:endParaRPr lang="cs-CZ" sz="2400" b="1" dirty="0">
              <a:solidFill>
                <a:srgbClr val="00469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4691"/>
                </a:solidFill>
              </a:rPr>
              <a:t>odhadovaná maximální rychlost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4691"/>
                </a:solidFill>
              </a:rPr>
              <a:t>inzerovaná rychlost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4691"/>
                </a:solidFill>
              </a:rPr>
              <a:t>odchylky od výkonu služby</a:t>
            </a:r>
          </a:p>
          <a:p>
            <a:pPr lvl="1"/>
            <a:endParaRPr lang="cs-CZ" sz="2400" i="1" dirty="0">
              <a:solidFill>
                <a:srgbClr val="004691"/>
              </a:solidFill>
            </a:endParaRPr>
          </a:p>
          <a:p>
            <a:pPr marL="0" lvl="1"/>
            <a:r>
              <a:rPr lang="cs-CZ" sz="2400" b="1" i="1" dirty="0">
                <a:solidFill>
                  <a:srgbClr val="FF0000"/>
                </a:solidFill>
              </a:rPr>
              <a:t>K účinnosti mělo být promítnuto do smluvních podmínek (čl. 2, odst. 2 písm. e ) a f) VO-S/1.</a:t>
            </a:r>
          </a:p>
        </p:txBody>
      </p:sp>
    </p:spTree>
    <p:extLst>
      <p:ext uri="{BB962C8B-B14F-4D97-AF65-F5344CB8AC3E}">
        <p14:creationId xmlns:p14="http://schemas.microsoft.com/office/powerpoint/2010/main" val="3191959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CA423-DA34-47DE-A785-69744C6D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Monitorovací zpráva 1/2021 …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3D84AD-6B44-45D5-BC9A-E7101354D132}"/>
              </a:ext>
            </a:extLst>
          </p:cNvPr>
          <p:cNvPicPr/>
          <p:nvPr/>
        </p:nvPicPr>
        <p:blipFill rotWithShape="1">
          <a:blip r:embed="rId2"/>
          <a:srcRect l="40214" t="23228" r="23782" b="18441"/>
          <a:stretch/>
        </p:blipFill>
        <p:spPr bwMode="auto">
          <a:xfrm>
            <a:off x="357506" y="1053960"/>
            <a:ext cx="8229600" cy="588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8200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017081D4-9BA2-433B-97A3-7700F87F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7" y="26126"/>
            <a:ext cx="8308625" cy="918334"/>
          </a:xfrm>
        </p:spPr>
        <p:txBody>
          <a:bodyPr>
            <a:normAutofit fontScale="90000"/>
          </a:bodyPr>
          <a:lstStyle/>
          <a:p>
            <a:r>
              <a:rPr lang="cs-CZ" dirty="0"/>
              <a:t>ČTÚ prověřuje úpravy VOP dle VO-S/1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DACA82-CB73-4304-9B66-E58AE23352D1}"/>
              </a:ext>
            </a:extLst>
          </p:cNvPr>
          <p:cNvSpPr txBox="1"/>
          <p:nvPr/>
        </p:nvSpPr>
        <p:spPr>
          <a:xfrm>
            <a:off x="2943497" y="1846217"/>
            <a:ext cx="2394857" cy="80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9576BF9-695E-43FE-A53B-8146949EAD33}"/>
              </a:ext>
            </a:extLst>
          </p:cNvPr>
          <p:cNvSpPr txBox="1"/>
          <p:nvPr/>
        </p:nvSpPr>
        <p:spPr>
          <a:xfrm>
            <a:off x="234712" y="1114885"/>
            <a:ext cx="87625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dirty="0"/>
              <a:t>Během ledna 2021 ČTÚ zahájil prověřování jak byly provedeny úpravy VOP u dotčených poskytovatelů služeb přístupu k internetu (podle požadavků VO-S/1, tj. jak je opatření dodržováno). 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Primárně jsou prověřovány weby poskytovatelů s případným ne/porušením u cca 1 650 subjektů (poskytovatelů služby přístupu k internetu spotřebitelům jak v pevném tak v rámci mobilních služeb).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r>
              <a:rPr lang="cs-CZ" sz="2000" b="1" dirty="0"/>
              <a:t>Dosavadní výsledky ukazují na velmi malou míru provedení požadovaných úprav VOP.</a:t>
            </a:r>
          </a:p>
          <a:p>
            <a:endParaRPr lang="cs-CZ" sz="2000" dirty="0"/>
          </a:p>
          <a:p>
            <a:r>
              <a:rPr lang="cs-CZ" sz="2000" dirty="0"/>
              <a:t>U zjištěných podezření bude v rámci kontroly následovat výzva k nápravě zjištěných nedostatků, lze očekávat a </a:t>
            </a:r>
            <a:r>
              <a:rPr lang="cs-CZ" sz="2000" b="1" dirty="0"/>
              <a:t>bude vhodné, aby k nápravě došlo již během kontroly. </a:t>
            </a:r>
          </a:p>
          <a:p>
            <a:endParaRPr lang="cs-CZ" sz="2000" b="1" dirty="0"/>
          </a:p>
          <a:p>
            <a:r>
              <a:rPr lang="cs-CZ" sz="2000" b="1" dirty="0"/>
              <a:t>ČTÚ je připraven poskytnout podporu, vysvětlení pro nápravu, nicméně: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>
                <a:solidFill>
                  <a:srgbClr val="FF0000"/>
                </a:solidFill>
              </a:rPr>
              <a:t>v případě nesplnění požadavků VO-S/1, přistoupí k uplatnění sankce za správní delikt dle ZEK.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143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8766D-AC9F-47BC-A93F-FC559F61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Přenositelnost služby</a:t>
            </a:r>
            <a:endParaRPr lang="cs-CZ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055BD-C34B-4241-9297-258DFCBF4D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cs-CZ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sz="3800" dirty="0">
                <a:solidFill>
                  <a:srgbClr val="004691"/>
                </a:solidFill>
              </a:rPr>
              <a:t>Nově upraveno v návrhu § 34a transpoziční novely ZEK (provedení požadavku Kodexu)</a:t>
            </a:r>
          </a:p>
          <a:p>
            <a:pPr marL="0" lvl="0" indent="0">
              <a:buNone/>
            </a:pPr>
            <a:endParaRPr lang="cs-CZ" sz="3800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sz="3800" dirty="0">
                <a:solidFill>
                  <a:srgbClr val="004691"/>
                </a:solidFill>
              </a:rPr>
              <a:t>Týká se služby přístupu k internetu </a:t>
            </a:r>
            <a:r>
              <a:rPr lang="cs-CZ" sz="3800" b="0" dirty="0">
                <a:solidFill>
                  <a:srgbClr val="004691"/>
                </a:solidFill>
              </a:rPr>
              <a:t>(při zachování technologické neutrality).</a:t>
            </a:r>
          </a:p>
          <a:p>
            <a:pPr marL="0" lvl="0" indent="0">
              <a:buNone/>
            </a:pPr>
            <a:endParaRPr lang="cs-CZ" sz="3800" b="0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sz="3800" dirty="0">
                <a:solidFill>
                  <a:srgbClr val="004691"/>
                </a:solidFill>
              </a:rPr>
              <a:t>V podstatě jde o analogii přenášení čísel </a:t>
            </a:r>
            <a:r>
              <a:rPr lang="cs-CZ" sz="3800" b="0" dirty="0">
                <a:solidFill>
                  <a:srgbClr val="004691"/>
                </a:solidFill>
              </a:rPr>
              <a:t>(i po úpravách v podobě transpoziční novely ZEK)</a:t>
            </a:r>
            <a:r>
              <a:rPr lang="cs-CZ" sz="3800" dirty="0">
                <a:solidFill>
                  <a:srgbClr val="004691"/>
                </a:solidFill>
              </a:rPr>
              <a:t>, a je to další prokonkurenční opatření.</a:t>
            </a:r>
          </a:p>
          <a:p>
            <a:pPr marL="0" lvl="0" indent="0">
              <a:buNone/>
            </a:pPr>
            <a:endParaRPr lang="cs-CZ" sz="3800" b="0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sz="3800" b="0" dirty="0">
                <a:solidFill>
                  <a:srgbClr val="004691"/>
                </a:solidFill>
              </a:rPr>
              <a:t>Úřad navrhl proces změny tak, aby byl při respektování stávajícího znění ustanovení § 34a ZEK a zmocnění co nejjednodušší a nejméně náročný pro poskytovatele. </a:t>
            </a:r>
            <a:r>
              <a:rPr lang="cs-CZ" sz="3800" dirty="0">
                <a:solidFill>
                  <a:srgbClr val="004691"/>
                </a:solidFill>
              </a:rPr>
              <a:t>V principu:</a:t>
            </a:r>
          </a:p>
          <a:p>
            <a:endParaRPr lang="cs-CZ" sz="3800" u="sng" dirty="0">
              <a:solidFill>
                <a:srgbClr val="00469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3800" dirty="0">
                <a:solidFill>
                  <a:srgbClr val="004691"/>
                </a:solidFill>
              </a:rPr>
              <a:t>Fáze 0 -  	</a:t>
            </a:r>
            <a:r>
              <a:rPr lang="cs-CZ" sz="3800" b="0" dirty="0">
                <a:solidFill>
                  <a:srgbClr val="004691"/>
                </a:solidFill>
              </a:rPr>
              <a:t>Aktivity před zahájením změny poskytovatele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cs-CZ" sz="3800" dirty="0">
              <a:solidFill>
                <a:srgbClr val="00469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3800" dirty="0">
                <a:solidFill>
                  <a:srgbClr val="004691"/>
                </a:solidFill>
              </a:rPr>
              <a:t>Fáze 1 - 	</a:t>
            </a:r>
            <a:r>
              <a:rPr lang="cs-CZ" sz="3800" b="0" dirty="0">
                <a:solidFill>
                  <a:srgbClr val="004691"/>
                </a:solidFill>
              </a:rPr>
              <a:t>Podání žádosti o změnu poskytovatele/Odeslání objednávky přejímajícím 	poskytovatelem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cs-CZ" sz="3800" dirty="0">
              <a:solidFill>
                <a:srgbClr val="00469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3800" dirty="0">
                <a:solidFill>
                  <a:srgbClr val="004691"/>
                </a:solidFill>
              </a:rPr>
              <a:t>Fáze 2 - 	</a:t>
            </a:r>
            <a:r>
              <a:rPr lang="cs-CZ" sz="3800" b="0" dirty="0">
                <a:solidFill>
                  <a:srgbClr val="004691"/>
                </a:solidFill>
              </a:rPr>
              <a:t>Potvrzení/Odmítnutí objednávky opouštěným poskytovatelem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cs-CZ" sz="3800" dirty="0">
              <a:solidFill>
                <a:srgbClr val="00469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3800" dirty="0">
                <a:solidFill>
                  <a:srgbClr val="004691"/>
                </a:solidFill>
              </a:rPr>
              <a:t>Fáze 3 - 	</a:t>
            </a:r>
            <a:r>
              <a:rPr lang="cs-CZ" sz="3800" b="0" dirty="0">
                <a:solidFill>
                  <a:srgbClr val="004691"/>
                </a:solidFill>
              </a:rPr>
              <a:t>Zahájení realizace, informace opouštěnému poskytovateli a účastníkovi, popř. 	Informace účastníkovi v případě odmítnutí jeho žádosti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cs-CZ" sz="3800" dirty="0">
              <a:solidFill>
                <a:srgbClr val="00469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cs-CZ" sz="3800" dirty="0">
                <a:solidFill>
                  <a:srgbClr val="004691"/>
                </a:solidFill>
              </a:rPr>
              <a:t>Fáze 4 - 	</a:t>
            </a:r>
            <a:r>
              <a:rPr lang="cs-CZ" sz="3800" b="0" dirty="0">
                <a:solidFill>
                  <a:srgbClr val="004691"/>
                </a:solidFill>
              </a:rPr>
              <a:t>Zřízení nové služby</a:t>
            </a:r>
          </a:p>
        </p:txBody>
      </p:sp>
    </p:spTree>
    <p:extLst>
      <p:ext uri="{BB962C8B-B14F-4D97-AF65-F5344CB8AC3E}">
        <p14:creationId xmlns:p14="http://schemas.microsoft.com/office/powerpoint/2010/main" val="4130010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C878F-DD8E-432B-8294-0B9FE076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EB154265-71E9-4FE1-A7C9-F17C7BD6C8C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5902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5F214-909F-436C-B36A-B1CF947C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Jaké služby a v jaké fázi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953CA4-19D4-44C6-A0AF-5EA793A2A28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sz="2400" dirty="0">
                <a:solidFill>
                  <a:srgbClr val="004691"/>
                </a:solidFill>
              </a:rPr>
              <a:t>Mobilní služby</a:t>
            </a:r>
          </a:p>
          <a:p>
            <a:pPr marL="625475" lvl="0" indent="-355600"/>
            <a:r>
              <a:rPr lang="cs-CZ" sz="2400" b="0" dirty="0">
                <a:solidFill>
                  <a:srgbClr val="004691"/>
                </a:solidFill>
              </a:rPr>
              <a:t>Mobilní tarifní i předplacené služby (volání, SMS, data) </a:t>
            </a:r>
          </a:p>
          <a:p>
            <a:pPr marL="625475" lvl="0" indent="-355600"/>
            <a:r>
              <a:rPr lang="cs-CZ" sz="2400" b="0" dirty="0">
                <a:solidFill>
                  <a:srgbClr val="004691"/>
                </a:solidFill>
              </a:rPr>
              <a:t>Mobilní internet (tj. internet do notebooku či tabletu) </a:t>
            </a:r>
          </a:p>
          <a:p>
            <a:pPr marL="625475" lvl="0" indent="-355600" defTabSz="354013">
              <a:buNone/>
            </a:pPr>
            <a:r>
              <a:rPr lang="cs-CZ" sz="2400" b="0" dirty="0">
                <a:solidFill>
                  <a:srgbClr val="004691"/>
                </a:solidFill>
              </a:rPr>
              <a:t>	</a:t>
            </a:r>
            <a:r>
              <a:rPr lang="cs-CZ" sz="2400" b="0" dirty="0">
                <a:solidFill>
                  <a:srgbClr val="FF0000"/>
                </a:solidFill>
              </a:rPr>
              <a:t>Termín pro první vyplnění dat je: </a:t>
            </a:r>
            <a:r>
              <a:rPr lang="cs-CZ" sz="2400" dirty="0">
                <a:solidFill>
                  <a:srgbClr val="FF0000"/>
                </a:solidFill>
              </a:rPr>
              <a:t>31. 1. 2021</a:t>
            </a:r>
          </a:p>
          <a:p>
            <a:pPr marL="625475" lvl="0" indent="-355600" defTabSz="354013">
              <a:buNone/>
            </a:pPr>
            <a:r>
              <a:rPr lang="cs-CZ" sz="2400" dirty="0">
                <a:solidFill>
                  <a:srgbClr val="FF0000"/>
                </a:solidFill>
              </a:rPr>
              <a:t>	</a:t>
            </a:r>
            <a:r>
              <a:rPr lang="cs-CZ" sz="2400" b="0" dirty="0">
                <a:solidFill>
                  <a:srgbClr val="FF0000"/>
                </a:solidFill>
              </a:rPr>
              <a:t>Start srovnávání: během února </a:t>
            </a:r>
            <a:r>
              <a:rPr lang="cs-CZ" sz="2400" dirty="0">
                <a:solidFill>
                  <a:srgbClr val="FF0000"/>
                </a:solidFill>
              </a:rPr>
              <a:t>2021</a:t>
            </a:r>
          </a:p>
          <a:p>
            <a:pPr marL="0" lvl="0" indent="0" defTabSz="354013">
              <a:buNone/>
            </a:pPr>
            <a:endParaRPr lang="cs-CZ" sz="1600" dirty="0">
              <a:solidFill>
                <a:srgbClr val="004691"/>
              </a:solidFill>
            </a:endParaRPr>
          </a:p>
          <a:p>
            <a:pPr marL="0" lvl="0" indent="0" defTabSz="354013">
              <a:buNone/>
            </a:pPr>
            <a:r>
              <a:rPr lang="cs-CZ" sz="2400" dirty="0">
                <a:solidFill>
                  <a:srgbClr val="004691"/>
                </a:solidFill>
              </a:rPr>
              <a:t>Služby v pevném místě</a:t>
            </a:r>
          </a:p>
          <a:p>
            <a:pPr marL="625475" lvl="0" indent="-355600"/>
            <a:r>
              <a:rPr lang="cs-CZ" sz="2400" b="0" dirty="0">
                <a:solidFill>
                  <a:srgbClr val="004691"/>
                </a:solidFill>
              </a:rPr>
              <a:t>Volání v pevném místě – PSTN a </a:t>
            </a:r>
            <a:r>
              <a:rPr lang="cs-CZ" sz="2400" b="0" dirty="0" err="1">
                <a:solidFill>
                  <a:srgbClr val="004691"/>
                </a:solidFill>
              </a:rPr>
              <a:t>VoIP</a:t>
            </a:r>
            <a:r>
              <a:rPr lang="cs-CZ" sz="2400" b="0" dirty="0">
                <a:solidFill>
                  <a:srgbClr val="004691"/>
                </a:solidFill>
              </a:rPr>
              <a:t> telefonie s využitím geografických telefonních čísel</a:t>
            </a:r>
            <a:endParaRPr lang="cs-CZ" sz="2400" dirty="0">
              <a:solidFill>
                <a:srgbClr val="004691"/>
              </a:solidFill>
            </a:endParaRPr>
          </a:p>
          <a:p>
            <a:pPr marL="625475" lvl="0" indent="-355600"/>
            <a:r>
              <a:rPr lang="cs-CZ" sz="2400" b="0" dirty="0">
                <a:solidFill>
                  <a:srgbClr val="004691"/>
                </a:solidFill>
              </a:rPr>
              <a:t>Internet v pevném místě – připojení v pevném místě, využívající různé technologie (např.: </a:t>
            </a:r>
            <a:r>
              <a:rPr lang="cs-CZ" sz="2400" b="0" dirty="0" err="1">
                <a:solidFill>
                  <a:srgbClr val="004691"/>
                </a:solidFill>
              </a:rPr>
              <a:t>xDSL</a:t>
            </a:r>
            <a:r>
              <a:rPr lang="cs-CZ" sz="2400" b="0" dirty="0">
                <a:solidFill>
                  <a:srgbClr val="004691"/>
                </a:solidFill>
              </a:rPr>
              <a:t>, </a:t>
            </a:r>
            <a:r>
              <a:rPr lang="cs-CZ" sz="2400" b="0" dirty="0" err="1">
                <a:solidFill>
                  <a:srgbClr val="004691"/>
                </a:solidFill>
              </a:rPr>
              <a:t>FTTx</a:t>
            </a:r>
            <a:r>
              <a:rPr lang="cs-CZ" sz="2400" b="0" dirty="0">
                <a:solidFill>
                  <a:srgbClr val="004691"/>
                </a:solidFill>
              </a:rPr>
              <a:t>, CATV, </a:t>
            </a:r>
            <a:r>
              <a:rPr lang="cs-CZ" sz="2400" b="0" dirty="0" err="1">
                <a:solidFill>
                  <a:srgbClr val="004691"/>
                </a:solidFill>
              </a:rPr>
              <a:t>WiFi</a:t>
            </a:r>
            <a:r>
              <a:rPr lang="cs-CZ" sz="2400" b="0" dirty="0">
                <a:solidFill>
                  <a:srgbClr val="004691"/>
                </a:solidFill>
              </a:rPr>
              <a:t>)</a:t>
            </a:r>
            <a:endParaRPr lang="cs-CZ" sz="2400" dirty="0">
              <a:solidFill>
                <a:srgbClr val="004691"/>
              </a:solidFill>
            </a:endParaRPr>
          </a:p>
          <a:p>
            <a:pPr marL="625475" lvl="0" indent="-355600"/>
            <a:r>
              <a:rPr lang="cs-CZ" sz="2400" b="0" dirty="0">
                <a:solidFill>
                  <a:srgbClr val="004691"/>
                </a:solidFill>
              </a:rPr>
              <a:t>Televizní služby poskytované za úplatu koncovým uživatelům</a:t>
            </a:r>
            <a:r>
              <a:rPr lang="cs-CZ" sz="2400" dirty="0">
                <a:solidFill>
                  <a:srgbClr val="004691"/>
                </a:solidFill>
              </a:rPr>
              <a:t> </a:t>
            </a:r>
          </a:p>
          <a:p>
            <a:pPr marL="269875" lvl="0" indent="0">
              <a:buNone/>
            </a:pPr>
            <a:r>
              <a:rPr lang="cs-CZ" sz="2400" b="0" dirty="0">
                <a:solidFill>
                  <a:srgbClr val="004691"/>
                </a:solidFill>
              </a:rPr>
              <a:t>       </a:t>
            </a:r>
            <a:r>
              <a:rPr lang="cs-CZ" sz="2400" b="0" dirty="0">
                <a:solidFill>
                  <a:srgbClr val="FF0000"/>
                </a:solidFill>
              </a:rPr>
              <a:t>Termín pro první vyplnění dat je: </a:t>
            </a:r>
            <a:r>
              <a:rPr lang="cs-CZ" sz="2400" dirty="0">
                <a:solidFill>
                  <a:srgbClr val="FF0000"/>
                </a:solidFill>
              </a:rPr>
              <a:t>31. 3. 2021</a:t>
            </a:r>
          </a:p>
          <a:p>
            <a:pPr marL="625475" lvl="0" indent="-355600" defTabSz="354013">
              <a:buNone/>
            </a:pPr>
            <a:r>
              <a:rPr lang="cs-CZ" sz="2400" dirty="0">
                <a:solidFill>
                  <a:srgbClr val="FF0000"/>
                </a:solidFill>
              </a:rPr>
              <a:t>	</a:t>
            </a:r>
            <a:r>
              <a:rPr lang="cs-CZ" sz="2400" b="0" dirty="0">
                <a:solidFill>
                  <a:srgbClr val="FF0000"/>
                </a:solidFill>
              </a:rPr>
              <a:t>Start srovnávání:</a:t>
            </a:r>
            <a:r>
              <a:rPr lang="cs-CZ" sz="2400" dirty="0">
                <a:solidFill>
                  <a:srgbClr val="FF0000"/>
                </a:solidFill>
              </a:rPr>
              <a:t> duben 2021</a:t>
            </a:r>
          </a:p>
          <a:p>
            <a:pPr marL="625475" lvl="0" indent="-355600" defTabSz="354013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 marL="625475" lvl="0" indent="-355600" defTabSz="354013">
              <a:buNone/>
            </a:pPr>
            <a:r>
              <a:rPr lang="cs-CZ" sz="2400" dirty="0">
                <a:solidFill>
                  <a:srgbClr val="FF0000"/>
                </a:solidFill>
              </a:rPr>
              <a:t>Balíčky nejsou předmětem samostatného vykazování/srovnávání.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056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8766D-AC9F-47BC-A93F-FC559F61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725" y="0"/>
            <a:ext cx="9235724" cy="918334"/>
          </a:xfrm>
        </p:spPr>
        <p:txBody>
          <a:bodyPr>
            <a:normAutofit/>
          </a:bodyPr>
          <a:lstStyle/>
          <a:p>
            <a:r>
              <a:rPr lang="cs-CZ" dirty="0"/>
              <a:t>Přenositelnost služby </a:t>
            </a:r>
            <a:r>
              <a:rPr lang="cs-CZ" b="0" dirty="0"/>
              <a:t> </a:t>
            </a:r>
            <a:r>
              <a:rPr lang="cs-CZ" dirty="0"/>
              <a:t>(Fáze 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055BD-C34B-4241-9297-258DFCBF4D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400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sz="2400" dirty="0">
                <a:solidFill>
                  <a:srgbClr val="004691"/>
                </a:solidFill>
              </a:rPr>
              <a:t>Aktivity před zahájením změny – </a:t>
            </a:r>
            <a:r>
              <a:rPr lang="cs-CZ" sz="2400" dirty="0"/>
              <a:t>je to zásadní pro úspěch </a:t>
            </a:r>
          </a:p>
          <a:p>
            <a:pPr marL="625475" indent="-268288"/>
            <a:r>
              <a:rPr lang="cs-CZ" sz="2400" b="0" dirty="0">
                <a:solidFill>
                  <a:srgbClr val="004691"/>
                </a:solidFill>
              </a:rPr>
              <a:t>Účastník projeví u přejímajícího poskytovatele služby přístupu k internetu (dále jen „přejímající poskytovatel“) zájem o změnu. </a:t>
            </a:r>
            <a:r>
              <a:rPr lang="cs-CZ" sz="2400" dirty="0">
                <a:solidFill>
                  <a:srgbClr val="004691"/>
                </a:solidFill>
              </a:rPr>
              <a:t>Přejímající poskytovatel od něj zjišťuje všechny nezbytné informace stejně tak, jako by se jednalo o zřízení nové služby</a:t>
            </a:r>
            <a:r>
              <a:rPr lang="cs-CZ" sz="2400" b="0" dirty="0">
                <a:solidFill>
                  <a:srgbClr val="004691"/>
                </a:solidFill>
              </a:rPr>
              <a:t>.</a:t>
            </a:r>
          </a:p>
          <a:p>
            <a:pPr marL="0" indent="0">
              <a:buNone/>
            </a:pPr>
            <a:endParaRPr lang="cs-CZ" sz="2400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4691"/>
                </a:solidFill>
              </a:rPr>
              <a:t>V této fázi mohou nastat následující situace:</a:t>
            </a:r>
          </a:p>
          <a:p>
            <a:pPr marL="625475" lvl="0" indent="-357188"/>
            <a:r>
              <a:rPr lang="cs-CZ" sz="2400" dirty="0">
                <a:solidFill>
                  <a:srgbClr val="004691"/>
                </a:solidFill>
              </a:rPr>
              <a:t>V případě, kdy se jedná o tzv. nedělitelný balíček</a:t>
            </a:r>
            <a:r>
              <a:rPr lang="cs-CZ" sz="2400" b="0" dirty="0">
                <a:solidFill>
                  <a:srgbClr val="004691"/>
                </a:solidFill>
              </a:rPr>
              <a:t>, musí být účastník informován, že v případě, kdy ukončí službu přístupu k internetu, nebude již mít přístup k ostatním službám, které jsou na tuto službu navázané (funkční návaznost)</a:t>
            </a:r>
          </a:p>
          <a:p>
            <a:pPr marL="625475" lvl="0" indent="-357188"/>
            <a:r>
              <a:rPr lang="cs-CZ" sz="2400" dirty="0">
                <a:solidFill>
                  <a:srgbClr val="004691"/>
                </a:solidFill>
              </a:rPr>
              <a:t>V případě, že se jedná o tzv. dělitelný balíček</a:t>
            </a:r>
            <a:r>
              <a:rPr lang="cs-CZ" sz="2400" b="0" dirty="0">
                <a:solidFill>
                  <a:srgbClr val="004691"/>
                </a:solidFill>
              </a:rPr>
              <a:t>, musí být účastník informován o skutečnosti, že ostatní služby může dále využívat u opouštěného poskytovatele, nicméně tyto budou pravděpodobně dražší, neboť již nebudou součástí „původního“ balíčku. </a:t>
            </a:r>
          </a:p>
          <a:p>
            <a:pPr marL="625475" lvl="1" indent="0"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rgbClr val="004691"/>
                </a:solidFill>
              </a:rPr>
              <a:t> tyto služby nicméně mohou být součástí balíčku u nového poskytovatele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solidFill>
                <a:srgbClr val="004691"/>
              </a:solidFill>
            </a:endParaRPr>
          </a:p>
          <a:p>
            <a:pPr marL="255588" lvl="1" indent="0">
              <a:buNone/>
            </a:pPr>
            <a:r>
              <a:rPr lang="cs-CZ" sz="2600" b="1" dirty="0">
                <a:solidFill>
                  <a:srgbClr val="C00000"/>
                </a:solidFill>
              </a:rPr>
              <a:t>Účastník vždy musí projevit vůli - přenesení ANO/NE</a:t>
            </a:r>
          </a:p>
        </p:txBody>
      </p:sp>
    </p:spTree>
    <p:extLst>
      <p:ext uri="{BB962C8B-B14F-4D97-AF65-F5344CB8AC3E}">
        <p14:creationId xmlns:p14="http://schemas.microsoft.com/office/powerpoint/2010/main" val="1353085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8766D-AC9F-47BC-A93F-FC559F61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Přenositelnost služby (Fáze 1) </a:t>
            </a:r>
            <a:r>
              <a:rPr lang="cs-CZ" b="0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055BD-C34B-4241-9297-258DFCBF4D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0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4691"/>
                </a:solidFill>
              </a:rPr>
              <a:t>Pokud přejímající poskytovatel může službu/služby zřídit, sdělí tuto skutečnost účastníkovi a může být přijata žádost a zahájen proces změny.</a:t>
            </a:r>
          </a:p>
          <a:p>
            <a:endParaRPr lang="cs-CZ" dirty="0">
              <a:solidFill>
                <a:srgbClr val="004691"/>
              </a:solidFill>
            </a:endParaRPr>
          </a:p>
          <a:p>
            <a:pPr marL="0" lvl="0" indent="0">
              <a:buNone/>
            </a:pPr>
            <a:r>
              <a:rPr lang="cs-CZ" dirty="0">
                <a:solidFill>
                  <a:srgbClr val="004691"/>
                </a:solidFill>
              </a:rPr>
              <a:t>Podání žádosti o změnu</a:t>
            </a:r>
          </a:p>
          <a:p>
            <a:r>
              <a:rPr lang="cs-CZ" dirty="0">
                <a:solidFill>
                  <a:srgbClr val="004691"/>
                </a:solidFill>
              </a:rPr>
              <a:t>Přejímající poskytovatel poskytne účastníkovi veškerou potřebnou součinnost při vyplnění žádosti </a:t>
            </a:r>
            <a:r>
              <a:rPr lang="cs-CZ" b="0" dirty="0">
                <a:solidFill>
                  <a:srgbClr val="004691"/>
                </a:solidFill>
              </a:rPr>
              <a:t>(§ 34a odst. 5 návrhu transpoziční novely ZEK, a </a:t>
            </a:r>
          </a:p>
          <a:p>
            <a:r>
              <a:rPr lang="cs-CZ" b="0" dirty="0">
                <a:solidFill>
                  <a:srgbClr val="004691"/>
                </a:solidFill>
              </a:rPr>
              <a:t>na základě jemu dostupných informací z předchozího zjišťování se </a:t>
            </a:r>
            <a:r>
              <a:rPr lang="cs-CZ" dirty="0">
                <a:solidFill>
                  <a:srgbClr val="004691"/>
                </a:solidFill>
              </a:rPr>
              <a:t>dohodne s účastníkem na datu, ke kterému může k požadované změně dojít. </a:t>
            </a:r>
            <a:r>
              <a:rPr lang="cs-CZ" b="0" dirty="0">
                <a:solidFill>
                  <a:srgbClr val="004691"/>
                </a:solidFill>
              </a:rPr>
              <a:t>V případě potřeby s přejímajícím poskytovatelem spolupracuje i velkoobchodní partner, účastníkem označený opouštěný poskytovatel a další dotčení podnikatelé, a to ve smyslu ustanovení § 34a odst. 3 návrhu transpoziční novely ZEK.</a:t>
            </a:r>
          </a:p>
          <a:p>
            <a:endParaRPr lang="cs-CZ" dirty="0">
              <a:solidFill>
                <a:srgbClr val="004691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Mezi náležitosti žádosti patří i ověřovací kód, jehož formát ponechává Úřad na dohodě v rámci sektoru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3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8766D-AC9F-47BC-A93F-FC559F61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Přenositelnost služby  (Fáze 1)</a:t>
            </a:r>
            <a:endParaRPr lang="cs-CZ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055BD-C34B-4241-9297-258DFCBF4D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4691"/>
                </a:solidFill>
              </a:rPr>
              <a:t>Vyrozumění opouštěného poskytovatele</a:t>
            </a:r>
          </a:p>
          <a:p>
            <a:r>
              <a:rPr lang="cs-CZ" b="0" dirty="0">
                <a:solidFill>
                  <a:srgbClr val="004691"/>
                </a:solidFill>
              </a:rPr>
              <a:t>Přejímající poskytovatel využije veškeré nezbytné informace ze žádosti podané účastníkem a vyrozumí opouštěného poskytovatele </a:t>
            </a:r>
            <a:r>
              <a:rPr lang="cs-CZ" dirty="0">
                <a:solidFill>
                  <a:srgbClr val="004691"/>
                </a:solidFill>
              </a:rPr>
              <a:t>prostřednictvím objednávky podané ve společném řešení. </a:t>
            </a:r>
          </a:p>
          <a:p>
            <a:r>
              <a:rPr lang="cs-CZ" b="0" dirty="0">
                <a:solidFill>
                  <a:srgbClr val="004691"/>
                </a:solidFill>
              </a:rPr>
              <a:t>Od okamžiku obdržení kompletní žádosti se počítá </a:t>
            </a:r>
            <a:r>
              <a:rPr lang="cs-CZ" dirty="0">
                <a:solidFill>
                  <a:srgbClr val="004691"/>
                </a:solidFill>
              </a:rPr>
              <a:t>lhůta 1 pracovní den </a:t>
            </a:r>
            <a:r>
              <a:rPr lang="cs-CZ" b="0" dirty="0">
                <a:solidFill>
                  <a:srgbClr val="004691"/>
                </a:solidFill>
              </a:rPr>
              <a:t>pro reakci opouštěného poskytovatele. </a:t>
            </a:r>
          </a:p>
          <a:p>
            <a:r>
              <a:rPr lang="cs-CZ" b="0" dirty="0">
                <a:solidFill>
                  <a:srgbClr val="004691"/>
                </a:solidFill>
              </a:rPr>
              <a:t>Ve společném řešení bude zaznamenán okamžik vyrozumění opouštěného poskytovatele.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344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8766D-AC9F-47BC-A93F-FC559F61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Přenositelnost služby (Fáze 2)</a:t>
            </a:r>
            <a:endParaRPr lang="cs-CZ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055BD-C34B-4241-9297-258DFCBF4D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dirty="0">
                <a:solidFill>
                  <a:srgbClr val="004691"/>
                </a:solidFill>
              </a:rPr>
              <a:t>Opouštěný poskytovatel ověří možnost změny</a:t>
            </a:r>
          </a:p>
          <a:p>
            <a:r>
              <a:rPr lang="cs-CZ" b="0" dirty="0">
                <a:solidFill>
                  <a:srgbClr val="004691"/>
                </a:solidFill>
              </a:rPr>
              <a:t>Opouštěný poskytovatel ověří, zda existují důvody pro odmítnutí objednávky </a:t>
            </a:r>
          </a:p>
          <a:p>
            <a:r>
              <a:rPr lang="cs-CZ" dirty="0">
                <a:solidFill>
                  <a:srgbClr val="004691"/>
                </a:solidFill>
              </a:rPr>
              <a:t>Informuje ve lhůtě jednoho pracovního dne </a:t>
            </a:r>
            <a:r>
              <a:rPr lang="cs-CZ" b="0" dirty="0">
                <a:solidFill>
                  <a:srgbClr val="004691"/>
                </a:solidFill>
              </a:rPr>
              <a:t>prostřednictvím společného řešení přejímajícího poskytovatele </a:t>
            </a:r>
            <a:r>
              <a:rPr lang="cs-CZ" dirty="0">
                <a:solidFill>
                  <a:srgbClr val="004691"/>
                </a:solidFill>
              </a:rPr>
              <a:t>o akceptaci či odmítnutí objednávky</a:t>
            </a:r>
            <a:r>
              <a:rPr lang="cs-CZ" b="0" dirty="0">
                <a:solidFill>
                  <a:srgbClr val="004691"/>
                </a:solidFill>
              </a:rPr>
              <a:t>. </a:t>
            </a:r>
          </a:p>
          <a:p>
            <a:r>
              <a:rPr lang="cs-CZ" dirty="0">
                <a:solidFill>
                  <a:srgbClr val="004691"/>
                </a:solidFill>
              </a:rPr>
              <a:t>Důvody pro odmítnutí </a:t>
            </a:r>
            <a:r>
              <a:rPr lang="cs-CZ" b="0" dirty="0">
                <a:solidFill>
                  <a:srgbClr val="004691"/>
                </a:solidFill>
              </a:rPr>
              <a:t>objednávky ze strany opouštěného poskytovatele stanoví vyhláška:</a:t>
            </a:r>
          </a:p>
          <a:p>
            <a:pPr marL="1076325" lvl="1" indent="-450850"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rgbClr val="004691"/>
                </a:solidFill>
              </a:rPr>
              <a:t>k danému účastníkovi, resp. službě již opouštěný poskytovatel </a:t>
            </a:r>
            <a:r>
              <a:rPr lang="cs-CZ" b="1" dirty="0">
                <a:solidFill>
                  <a:srgbClr val="004691"/>
                </a:solidFill>
              </a:rPr>
              <a:t>eviduje jinou objednávku </a:t>
            </a:r>
            <a:r>
              <a:rPr lang="cs-CZ" b="0" dirty="0">
                <a:solidFill>
                  <a:srgbClr val="004691"/>
                </a:solidFill>
              </a:rPr>
              <a:t>(přednost tedy dostane první z předložených objednávek);</a:t>
            </a:r>
          </a:p>
          <a:p>
            <a:pPr marL="1076325" lvl="1" indent="-4508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4691"/>
                </a:solidFill>
              </a:rPr>
              <a:t>neúspěšná autorizace</a:t>
            </a:r>
            <a:r>
              <a:rPr lang="cs-CZ" b="0" dirty="0">
                <a:solidFill>
                  <a:srgbClr val="004691"/>
                </a:solidFill>
              </a:rPr>
              <a:t>, např. ověřovací kód, resp. jednoznačný identifikátor pro změnu vydaný opouštěným poskytovatelem nebyl vydán účastníkovi, který o změnu žádá.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384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8766D-AC9F-47BC-A93F-FC559F61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Přenositelnost služby (Fáze 3)</a:t>
            </a:r>
            <a:endParaRPr lang="cs-CZ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055BD-C34B-4241-9297-258DFCBF4D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dirty="0">
                <a:solidFill>
                  <a:srgbClr val="004691"/>
                </a:solidFill>
              </a:rPr>
              <a:t>Potvrzení data změny </a:t>
            </a:r>
          </a:p>
          <a:p>
            <a:r>
              <a:rPr lang="cs-CZ" b="0" dirty="0">
                <a:solidFill>
                  <a:srgbClr val="004691"/>
                </a:solidFill>
              </a:rPr>
              <a:t>Pokud je žádost podaná prostřednictvím společného řešení úplná a opouštěný poskytovatel změnu včetně navrženého data prostřednictvím společného řešení akceptuje (proces dostane „zelenou“), </a:t>
            </a:r>
            <a:r>
              <a:rPr lang="cs-CZ" dirty="0">
                <a:solidFill>
                  <a:srgbClr val="004691"/>
                </a:solidFill>
              </a:rPr>
              <a:t>přejímající poskytovatel potvrdí datum zahájení poskytování služby</a:t>
            </a:r>
          </a:p>
          <a:p>
            <a:r>
              <a:rPr lang="cs-CZ" dirty="0">
                <a:solidFill>
                  <a:srgbClr val="004691"/>
                </a:solidFill>
              </a:rPr>
              <a:t>Tuto informaci předá prostřednictvím společného řešení opouštěnému poskytovateli</a:t>
            </a:r>
            <a:r>
              <a:rPr lang="cs-CZ" b="0" dirty="0">
                <a:solidFill>
                  <a:srgbClr val="004691"/>
                </a:solidFill>
              </a:rPr>
              <a:t>, aby se mohl připravit na ukončení poskytování služby, a to včetně závazku ze smlouvy v souladu s ustanovením § 63b odst. 11 návrhu transpoziční novely zákona o elektronických komunikacích.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576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8766D-AC9F-47BC-A93F-FC559F61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Přenositelnost služby (Fáze 4) </a:t>
            </a:r>
            <a:endParaRPr lang="cs-CZ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055BD-C34B-4241-9297-258DFCBF4D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4691"/>
                </a:solidFill>
              </a:rPr>
              <a:t>Ukončením postupu změny se rozumí okamžik zřízení a zprovoznění dané služby přejímajícím poskytovatelem.</a:t>
            </a:r>
          </a:p>
          <a:p>
            <a:pPr marL="0" indent="0">
              <a:buNone/>
            </a:pPr>
            <a:r>
              <a:rPr lang="cs-CZ" dirty="0">
                <a:solidFill>
                  <a:srgbClr val="00469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004691"/>
                </a:solidFill>
              </a:rPr>
              <a:t>V případě realizace změny na různých infrastrukturách </a:t>
            </a:r>
            <a:r>
              <a:rPr lang="cs-CZ" b="0" dirty="0">
                <a:solidFill>
                  <a:srgbClr val="004691"/>
                </a:solidFill>
              </a:rPr>
              <a:t>bude o zřízení služby informovat přejímající poskytovatel opouštěného poskytovatele prostřednictvím společného řešení.</a:t>
            </a:r>
          </a:p>
          <a:p>
            <a:pPr marL="0" indent="0">
              <a:buNone/>
            </a:pPr>
            <a:endParaRPr lang="cs-CZ" sz="2100" b="0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4691"/>
                </a:solidFill>
              </a:rPr>
              <a:t>V případě společné infrastruktury </a:t>
            </a:r>
            <a:r>
              <a:rPr lang="cs-CZ" b="0" dirty="0">
                <a:solidFill>
                  <a:srgbClr val="004691"/>
                </a:solidFill>
              </a:rPr>
              <a:t>se podílí se  i velkoobchodní partner obou poskytovatelů.</a:t>
            </a:r>
          </a:p>
          <a:p>
            <a:pPr marL="0" indent="0">
              <a:buNone/>
            </a:pPr>
            <a:r>
              <a:rPr lang="cs-CZ" b="0" dirty="0">
                <a:solidFill>
                  <a:srgbClr val="00469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004691"/>
                </a:solidFill>
              </a:rPr>
              <a:t>Opouštěný poskytovatel následně ukončí původní službu a tím dojde k zániku závazku </a:t>
            </a:r>
            <a:r>
              <a:rPr lang="cs-CZ" b="0" dirty="0">
                <a:solidFill>
                  <a:srgbClr val="004691"/>
                </a:solidFill>
              </a:rPr>
              <a:t>z příslušné smlouvy u opouštěného poskytovatele.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029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8766D-AC9F-47BC-A93F-FC559F61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Přípravné práce… </a:t>
            </a:r>
            <a:endParaRPr lang="cs-CZ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E055BD-C34B-4241-9297-258DFCBF4D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4691"/>
                </a:solidFill>
              </a:rPr>
              <a:t>Zatím poslední workshop na ČTÚ 13. ledna 2021 </a:t>
            </a:r>
          </a:p>
          <a:p>
            <a:r>
              <a:rPr lang="cs-CZ" b="0" dirty="0">
                <a:solidFill>
                  <a:srgbClr val="004691"/>
                </a:solidFill>
              </a:rPr>
              <a:t>přestavení podmínek,</a:t>
            </a:r>
          </a:p>
          <a:p>
            <a:r>
              <a:rPr lang="cs-CZ" b="0" dirty="0">
                <a:solidFill>
                  <a:srgbClr val="004691"/>
                </a:solidFill>
              </a:rPr>
              <a:t>diskuse nad alt. návrhy sektoru,</a:t>
            </a:r>
          </a:p>
          <a:p>
            <a:r>
              <a:rPr lang="cs-CZ" b="0" dirty="0">
                <a:solidFill>
                  <a:srgbClr val="004691"/>
                </a:solidFill>
              </a:rPr>
              <a:t>možnost uplatnění dodatečných připomínek sektoru </a:t>
            </a:r>
          </a:p>
          <a:p>
            <a:pPr marL="0" indent="0">
              <a:buNone/>
            </a:pPr>
            <a:endParaRPr lang="cs-CZ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4691"/>
                </a:solidFill>
              </a:rPr>
              <a:t>Návrh vyhlášky bude připraven v návaznosti na přijetí transpoziční novely ZEK</a:t>
            </a:r>
          </a:p>
          <a:p>
            <a:pPr marL="0" indent="0">
              <a:buNone/>
            </a:pPr>
            <a:endParaRPr lang="cs-CZ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ČTÚ poskytne dostatečný prostor pro projednání, přípravu a realizaci.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321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27640-297E-4194-8B5B-FDD34983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3C6AD5-2DF7-4087-835D-9EC6606215C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ebert@ctu.cz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Tel.: 224 004 760</a:t>
            </a:r>
          </a:p>
        </p:txBody>
      </p:sp>
    </p:spTree>
    <p:extLst>
      <p:ext uri="{BB962C8B-B14F-4D97-AF65-F5344CB8AC3E}">
        <p14:creationId xmlns:p14="http://schemas.microsoft.com/office/powerpoint/2010/main" val="325135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5E266-DCF5-45C6-A7A0-A0B14108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Registrace a předávání dat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FF3A3-E3B1-4E87-996B-CEF79D9D19D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dirty="0">
                <a:solidFill>
                  <a:srgbClr val="004691"/>
                </a:solidFill>
              </a:rPr>
              <a:t>Snaha o max. zjednodušení</a:t>
            </a:r>
          </a:p>
          <a:p>
            <a:r>
              <a:rPr lang="cs-CZ" sz="2600" b="0" dirty="0">
                <a:solidFill>
                  <a:srgbClr val="004691"/>
                </a:solidFill>
              </a:rPr>
              <a:t>primární způsob pro vytvoření a aktivaci účtu nevyžaduje přímou komunikaci s ČTÚ </a:t>
            </a:r>
          </a:p>
          <a:p>
            <a:pPr lvl="1" indent="-184150">
              <a:buFont typeface="Wingdings" panose="05000000000000000000" pitchFamily="2" charset="2"/>
              <a:buChar char="Ø"/>
            </a:pPr>
            <a:r>
              <a:rPr lang="cs-CZ" sz="2600" b="0" dirty="0">
                <a:solidFill>
                  <a:srgbClr val="004691"/>
                </a:solidFill>
              </a:rPr>
              <a:t> 	účet lze vytvořit prostřednictvím unikátního odkazu ve výzvě  	k registraci (aut. rozesílána na e-mail nahlášené pro Evidenci 	podnikatelů) </a:t>
            </a:r>
          </a:p>
          <a:p>
            <a:pPr marL="357188" lvl="1" indent="0">
              <a:buNone/>
            </a:pPr>
            <a:endParaRPr lang="cs-CZ" sz="2600" b="0" dirty="0">
              <a:solidFill>
                <a:srgbClr val="004691"/>
              </a:solidFill>
            </a:endParaRPr>
          </a:p>
          <a:p>
            <a:r>
              <a:rPr lang="cs-CZ" sz="2600" b="0" dirty="0">
                <a:solidFill>
                  <a:srgbClr val="004691"/>
                </a:solidFill>
              </a:rPr>
              <a:t>praxe ukazuje, že řada z těchto e-mailů už není platná, popř. jsou chybně zaneseny v EP </a:t>
            </a:r>
          </a:p>
          <a:p>
            <a:pPr marL="979488" lvl="2" indent="-622300">
              <a:buFont typeface="Wingdings" panose="05000000000000000000" pitchFamily="2" charset="2"/>
              <a:buChar char="Ø"/>
            </a:pPr>
            <a:r>
              <a:rPr lang="cs-CZ" sz="2600" b="0" dirty="0">
                <a:solidFill>
                  <a:srgbClr val="004691"/>
                </a:solidFill>
              </a:rPr>
              <a:t>V tom případě je třeba využít registraci na </a:t>
            </a:r>
            <a:r>
              <a:rPr lang="cs-CZ" sz="2600" dirty="0">
                <a:solidFill>
                  <a:srgbClr val="004691"/>
                </a:solidFill>
              </a:rPr>
              <a:t>adrese  </a:t>
            </a:r>
            <a:r>
              <a:rPr lang="cs-CZ" sz="2600" b="1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https://srovnavac.ctu.cz/registrace</a:t>
            </a:r>
            <a:endParaRPr lang="cs-CZ" sz="2600" b="1" dirty="0">
              <a:solidFill>
                <a:srgbClr val="00B050"/>
              </a:solidFill>
            </a:endParaRPr>
          </a:p>
          <a:p>
            <a:pPr marL="979488" lvl="2" indent="-622300">
              <a:buFont typeface="Wingdings" panose="05000000000000000000" pitchFamily="2" charset="2"/>
              <a:buChar char="Ø"/>
            </a:pPr>
            <a:endParaRPr lang="cs-CZ" sz="2600" b="1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cs-CZ" sz="2600" dirty="0">
                <a:solidFill>
                  <a:srgbClr val="004691"/>
                </a:solidFill>
              </a:rPr>
              <a:t>Jakým způsobem předávat data:</a:t>
            </a:r>
          </a:p>
          <a:p>
            <a:pPr marL="541338" lvl="0" indent="-271463"/>
            <a:r>
              <a:rPr lang="cs-CZ" sz="2600" dirty="0">
                <a:solidFill>
                  <a:srgbClr val="004691"/>
                </a:solidFill>
              </a:rPr>
              <a:t>manuálně přímo do formulářů v uživatelském účtu </a:t>
            </a:r>
            <a:r>
              <a:rPr lang="cs-CZ" sz="2600" b="0" dirty="0">
                <a:solidFill>
                  <a:srgbClr val="004691"/>
                </a:solidFill>
              </a:rPr>
              <a:t>– vhodnější pro podnikatele, kteří nemají k dispozici automatický export z interních systémů</a:t>
            </a:r>
          </a:p>
          <a:p>
            <a:pPr marL="541338" lvl="0" indent="-271463"/>
            <a:r>
              <a:rPr lang="cs-CZ" sz="2600" dirty="0">
                <a:solidFill>
                  <a:srgbClr val="004691"/>
                </a:solidFill>
              </a:rPr>
              <a:t>prostřednictvím CSV formulářů </a:t>
            </a:r>
            <a:r>
              <a:rPr lang="cs-CZ" sz="2600" b="0" dirty="0">
                <a:solidFill>
                  <a:srgbClr val="004691"/>
                </a:solidFill>
              </a:rPr>
              <a:t>– spíše pro větší operátory s automatickým exportem dat z interních systémů</a:t>
            </a:r>
          </a:p>
          <a:p>
            <a:pPr marL="979488" lvl="2" indent="-622300">
              <a:buFont typeface="Wingdings" panose="05000000000000000000" pitchFamily="2" charset="2"/>
              <a:buChar char="Ø"/>
            </a:pPr>
            <a:endParaRPr lang="cs-CZ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2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B5DD5-528A-4AFA-8FEB-D6050B97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76E01D1-5430-4193-A584-8E7B45E017A3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9E1C075-C1F5-48CA-AA43-3DBF155D7BE7}"/>
              </a:ext>
            </a:extLst>
          </p:cNvPr>
          <p:cNvSpPr txBox="1"/>
          <p:nvPr/>
        </p:nvSpPr>
        <p:spPr>
          <a:xfrm>
            <a:off x="114300" y="5457825"/>
            <a:ext cx="902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 zadanou e-mailovou adresu </a:t>
            </a:r>
            <a:r>
              <a:rPr lang="cs-CZ" dirty="0"/>
              <a:t>následně obdrží předvyplněný formulář ve formátu, </a:t>
            </a:r>
            <a:r>
              <a:rPr lang="cs-CZ" dirty="0" err="1"/>
              <a:t>dovyplní</a:t>
            </a:r>
            <a:r>
              <a:rPr lang="cs-CZ" dirty="0"/>
              <a:t> a podepíše červeně vyznačené části a jedním z uvedených způsobů zašlou ČTÚ. Po obdržení žádosti ČTÚ uživatelský účet manuálně odblokuje, uživateli přijde automaticky generovaný e-mail, že účet již může používat.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90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7216-EFAE-44F4-AB47-9437062B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FE3A5EC-937B-4E33-86D5-771A59AB39D2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9"/>
            <a:ext cx="9144000" cy="689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50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85FDEA-CAC6-47EE-BF8B-A4C1C1B5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Ad. Geografická dostupnost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D14A2-D8F2-4B1C-A3AA-E4050FA02AD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1800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4691"/>
                </a:solidFill>
              </a:rPr>
              <a:t>Geografickou dostupnost </a:t>
            </a:r>
            <a:r>
              <a:rPr lang="cs-CZ" sz="1800" b="0" dirty="0">
                <a:solidFill>
                  <a:srgbClr val="004691"/>
                </a:solidFill>
              </a:rPr>
              <a:t>(specificky pro služby v pevném místě) </a:t>
            </a:r>
            <a:r>
              <a:rPr lang="cs-CZ" sz="1800" dirty="0">
                <a:solidFill>
                  <a:srgbClr val="004691"/>
                </a:solidFill>
              </a:rPr>
              <a:t>lze zadávat volitelně</a:t>
            </a:r>
            <a:r>
              <a:rPr lang="cs-CZ" sz="1800" b="0" dirty="0">
                <a:solidFill>
                  <a:srgbClr val="004691"/>
                </a:solidFill>
              </a:rPr>
              <a:t>:</a:t>
            </a:r>
          </a:p>
          <a:p>
            <a:pPr marL="727075" indent="-457200"/>
            <a:r>
              <a:rPr lang="cs-CZ" sz="1800" b="0" dirty="0">
                <a:solidFill>
                  <a:srgbClr val="004691"/>
                </a:solidFill>
              </a:rPr>
              <a:t>po adresních místech (ADM), </a:t>
            </a:r>
          </a:p>
          <a:p>
            <a:pPr marL="727075" indent="-457200"/>
            <a:r>
              <a:rPr lang="cs-CZ" sz="1800" b="0" dirty="0">
                <a:solidFill>
                  <a:srgbClr val="004691"/>
                </a:solidFill>
              </a:rPr>
              <a:t>po ulicích nebo</a:t>
            </a:r>
          </a:p>
          <a:p>
            <a:pPr marL="727075" indent="-457200"/>
            <a:r>
              <a:rPr lang="cs-CZ" sz="1800" b="0" dirty="0">
                <a:solidFill>
                  <a:srgbClr val="004691"/>
                </a:solidFill>
              </a:rPr>
              <a:t>částech obcí, obci, či městských částech a městských obvodech ve statutárních městech.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4691"/>
                </a:solidFill>
              </a:rPr>
              <a:t>Dostupnost znamená </a:t>
            </a:r>
          </a:p>
          <a:p>
            <a:pPr marL="727075" indent="-457200"/>
            <a:r>
              <a:rPr lang="cs-CZ" sz="1800" b="0" dirty="0">
                <a:solidFill>
                  <a:srgbClr val="004691"/>
                </a:solidFill>
              </a:rPr>
              <a:t>schopnost pokrýt min 75 % adresních míst dané vykazované geograf. jednotky, </a:t>
            </a:r>
          </a:p>
          <a:p>
            <a:pPr marL="727075" indent="-457200"/>
            <a:r>
              <a:rPr lang="cs-CZ" sz="1800" b="0" dirty="0">
                <a:solidFill>
                  <a:srgbClr val="004691"/>
                </a:solidFill>
              </a:rPr>
              <a:t>za pokryté se považují ty, kde lze službu zřídit do 30 dnů od objednávky služby. </a:t>
            </a:r>
          </a:p>
          <a:p>
            <a:pPr marL="727075" indent="-457200"/>
            <a:endParaRPr lang="cs-CZ" sz="1800" b="0" dirty="0">
              <a:solidFill>
                <a:srgbClr val="00469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4691"/>
                </a:solidFill>
              </a:rPr>
              <a:t>Podnikatel si může definovat různé skupiny dostupnosti</a:t>
            </a:r>
            <a:endParaRPr lang="cs-CZ" sz="1800" b="0" dirty="0">
              <a:solidFill>
                <a:srgbClr val="004691"/>
              </a:solidFill>
            </a:endParaRPr>
          </a:p>
          <a:p>
            <a:pPr marL="727075" indent="-457200"/>
            <a:r>
              <a:rPr lang="cs-CZ" sz="1800" b="0" dirty="0">
                <a:solidFill>
                  <a:srgbClr val="004691"/>
                </a:solidFill>
              </a:rPr>
              <a:t>každé skupině přiřadí unikátní kód a následně ke skupině přiřadí konkrétní geografické oblasti, </a:t>
            </a:r>
          </a:p>
          <a:p>
            <a:pPr marL="727075" indent="-457200"/>
            <a:r>
              <a:rPr lang="cs-CZ" sz="1800" b="0" dirty="0">
                <a:solidFill>
                  <a:srgbClr val="004691"/>
                </a:solidFill>
              </a:rPr>
              <a:t>může různě kombinovat jak adresní místa, ulice, městské obvody, městské části, části obcí i obce, </a:t>
            </a:r>
          </a:p>
          <a:p>
            <a:pPr marL="727075" indent="-457200"/>
            <a:r>
              <a:rPr lang="cs-CZ" sz="1800" dirty="0">
                <a:solidFill>
                  <a:srgbClr val="004691"/>
                </a:solidFill>
              </a:rPr>
              <a:t>kód dostupnosti pak uvádí ke konkrétní službě, čímž definuje její geografickou dostupnost.</a:t>
            </a:r>
          </a:p>
          <a:p>
            <a:pPr marL="269875" indent="0">
              <a:buNone/>
            </a:pPr>
            <a:endParaRPr lang="cs-CZ" sz="1800" dirty="0">
              <a:solidFill>
                <a:srgbClr val="004691"/>
              </a:solidFill>
            </a:endParaRPr>
          </a:p>
          <a:p>
            <a:pPr marL="269875" indent="0">
              <a:buNone/>
            </a:pPr>
            <a:endParaRPr lang="cs-CZ" sz="1600" b="0" dirty="0">
              <a:solidFill>
                <a:srgbClr val="004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45B75-7055-42E0-8C0B-D097CD7C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80B87A5-BC7A-450D-884F-69865EF06A67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6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A82D9-C89C-4440-B223-87D37BE6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 problémech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10551-AFAE-45F8-95BA-5B206C3A89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2772" y="982892"/>
            <a:ext cx="8601227" cy="587510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Dotazy prioritně směřovat na: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srovnavac@ctu.cz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 urgentních případech lze i telefonicky na: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rgbClr val="00B050"/>
                </a:solidFill>
              </a:rPr>
              <a:t>tel: 224 004 843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303696"/>
      </p:ext>
    </p:extLst>
  </p:cSld>
  <p:clrMapOvr>
    <a:masterClrMapping/>
  </p:clrMapOvr>
</p:sld>
</file>

<file path=ppt/theme/theme1.xml><?xml version="1.0" encoding="utf-8"?>
<a:theme xmlns:a="http://schemas.openxmlformats.org/drawingml/2006/main" name="ČTÚ 1">
  <a:themeElements>
    <a:clrScheme name="ČTÚ">
      <a:dk1>
        <a:srgbClr val="004691"/>
      </a:dk1>
      <a:lt1>
        <a:srgbClr val="FFFFFF"/>
      </a:lt1>
      <a:dk2>
        <a:srgbClr val="242852"/>
      </a:dk2>
      <a:lt2>
        <a:srgbClr val="ACCBF9"/>
      </a:lt2>
      <a:accent1>
        <a:srgbClr val="FF6D20"/>
      </a:accent1>
      <a:accent2>
        <a:srgbClr val="FFC000"/>
      </a:accent2>
      <a:accent3>
        <a:srgbClr val="0070C0"/>
      </a:accent3>
      <a:accent4>
        <a:srgbClr val="FF0000"/>
      </a:accent4>
      <a:accent5>
        <a:srgbClr val="990099"/>
      </a:accent5>
      <a:accent6>
        <a:srgbClr val="336699"/>
      </a:accent6>
      <a:hlink>
        <a:srgbClr val="92D050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dra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43ACC7A-D8AD-4692-8D55-EB91FF51F095}" vid="{D30871D9-CA06-44DF-8ED7-3C59A924FE66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ace xmlns="b4b9ecab-20cc-4728-8ae9-4aca307b70ae" xsi:nil="true"/>
    <Kategorie xmlns="b4b9ecab-20cc-4728-8ae9-4aca307b70ae">Obecné formuláře a šablony</Kategorie>
    <Index xmlns="b4b9ecab-20cc-4728-8ae9-4aca307b70ae">230</Index>
    <CTUNazevDokumentu xmlns="b4b9ecab-20cc-4728-8ae9-4aca307b70ae">Prezentace ČTÚ – vzor (pro promítání)</CTUNazevDokumentu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B32C95D76EF14BB8B3B588D3F76A6C" ma:contentTypeVersion="4" ma:contentTypeDescription="Vytvoří nový dokument" ma:contentTypeScope="" ma:versionID="66df776a9d9f8e1434a5b607378e684f">
  <xsd:schema xmlns:xsd="http://www.w3.org/2001/XMLSchema" xmlns:xs="http://www.w3.org/2001/XMLSchema" xmlns:p="http://schemas.microsoft.com/office/2006/metadata/properties" xmlns:ns2="b4b9ecab-20cc-4728-8ae9-4aca307b70ae" targetNamespace="http://schemas.microsoft.com/office/2006/metadata/properties" ma:root="true" ma:fieldsID="6a858eabaf7802239ef46bc5ed20c10a" ns2:_="">
    <xsd:import namespace="b4b9ecab-20cc-4728-8ae9-4aca307b70ae"/>
    <xsd:element name="properties">
      <xsd:complexType>
        <xsd:sequence>
          <xsd:element name="documentManagement">
            <xsd:complexType>
              <xsd:all>
                <xsd:element ref="ns2:CTUNazevDokumentu" minOccurs="0"/>
                <xsd:element ref="ns2:Archivace" minOccurs="0"/>
                <xsd:element ref="ns2:Kategorie" minOccurs="0"/>
                <xsd:element ref="ns2:Inde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9ecab-20cc-4728-8ae9-4aca307b70ae" elementFormDefault="qualified">
    <xsd:import namespace="http://schemas.microsoft.com/office/2006/documentManagement/types"/>
    <xsd:import namespace="http://schemas.microsoft.com/office/infopath/2007/PartnerControls"/>
    <xsd:element name="CTUNazevDokumentu" ma:index="8" nillable="true" ma:displayName="Název dokumentu" ma:internalName="CTUNazevDokumentu">
      <xsd:simpleType>
        <xsd:restriction base="dms:Text"/>
      </xsd:simpleType>
    </xsd:element>
    <xsd:element name="Archivace" ma:index="9" nillable="true" ma:displayName="Archivace" ma:internalName="Archivace">
      <xsd:simpleType>
        <xsd:restriction base="dms:DateTime"/>
      </xsd:simpleType>
    </xsd:element>
    <xsd:element name="Kategorie" ma:index="10" nillable="true" ma:displayName="Kategorie" ma:internalName="Kategorie">
      <xsd:simpleType>
        <xsd:restriction base="dms:Text"/>
      </xsd:simpleType>
    </xsd:element>
    <xsd:element name="Index" ma:index="11" nillable="true" ma:displayName="Index" ma:internalName="Index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6A632F-FAB1-4A2E-9CB7-9E10631126E5}">
  <ds:schemaRefs>
    <ds:schemaRef ds:uri="http://purl.org/dc/terms/"/>
    <ds:schemaRef ds:uri="http://schemas.openxmlformats.org/package/2006/metadata/core-properties"/>
    <ds:schemaRef ds:uri="http://purl.org/dc/dcmitype/"/>
    <ds:schemaRef ds:uri="b4b9ecab-20cc-4728-8ae9-4aca307b70a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12DD07-F2DA-411C-BABB-B5D62D86C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F134A0-ECEF-432E-8FB7-05564992A0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9ecab-20cc-4728-8ae9-4aca307b7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3006</Words>
  <Application>Microsoft Office PowerPoint</Application>
  <PresentationFormat>Předvádění na obrazovce (4:3)</PresentationFormat>
  <Paragraphs>286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Corbel</vt:lpstr>
      <vt:lpstr>Courier New</vt:lpstr>
      <vt:lpstr>Wingdings</vt:lpstr>
      <vt:lpstr>ČTÚ 1</vt:lpstr>
      <vt:lpstr>Český telekomunikační úřad </vt:lpstr>
      <vt:lpstr>Srovnávací nástroj cen a kvality</vt:lpstr>
      <vt:lpstr>Jaké služby a v jaké fázi …</vt:lpstr>
      <vt:lpstr>Registrace a předávání dat …</vt:lpstr>
      <vt:lpstr>Prezentace aplikace PowerPoint</vt:lpstr>
      <vt:lpstr>Prezentace aplikace PowerPoint</vt:lpstr>
      <vt:lpstr>Ad. Geografická dostupnost …</vt:lpstr>
      <vt:lpstr>Prezentace aplikace PowerPoint</vt:lpstr>
      <vt:lpstr>Při problémech …</vt:lpstr>
      <vt:lpstr>Podoba srovnávače pro uživatele …</vt:lpstr>
      <vt:lpstr>Aukce 5G </vt:lpstr>
      <vt:lpstr>Prezentace aplikace PowerPoint</vt:lpstr>
      <vt:lpstr>Prezentace aplikace PowerPoint</vt:lpstr>
      <vt:lpstr>Sběr dat (ESD)</vt:lpstr>
      <vt:lpstr>FORMULÁŘ ART202 (služby EK)</vt:lpstr>
      <vt:lpstr>FORMULÁŘ ART202 (služby EK)</vt:lpstr>
      <vt:lpstr>FORMULÁŘ BH20 („backhaul“) </vt:lpstr>
      <vt:lpstr>Problémy s ART202</vt:lpstr>
      <vt:lpstr>Problémy s ART202</vt:lpstr>
      <vt:lpstr>Problémy s ART202</vt:lpstr>
      <vt:lpstr>Problémy BH20</vt:lpstr>
      <vt:lpstr>Kvalita služby přístup k internetu</vt:lpstr>
      <vt:lpstr>Poznatky …</vt:lpstr>
      <vt:lpstr>Možnosti řešení …</vt:lpstr>
      <vt:lpstr>Požadavky kvality dle VO-S/1</vt:lpstr>
      <vt:lpstr>Monitorovací zpráva 1/2021 …</vt:lpstr>
      <vt:lpstr>ČTÚ prověřuje úpravy VOP dle VO-S/1</vt:lpstr>
      <vt:lpstr>Přenositelnost služby</vt:lpstr>
      <vt:lpstr>Prezentace aplikace PowerPoint</vt:lpstr>
      <vt:lpstr>Přenositelnost služby  (Fáze 0)</vt:lpstr>
      <vt:lpstr>Přenositelnost služby (Fáze 1)  </vt:lpstr>
      <vt:lpstr>Přenositelnost služby  (Fáze 1)</vt:lpstr>
      <vt:lpstr>Přenositelnost služby (Fáze 2)</vt:lpstr>
      <vt:lpstr>Přenositelnost služby (Fáze 3)</vt:lpstr>
      <vt:lpstr>Přenositelnost služby (Fáze 4) </vt:lpstr>
      <vt:lpstr>Přípravné práce…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HANUŠ Martin</dc:creator>
  <cp:lastModifiedBy>Jakub Rejzek</cp:lastModifiedBy>
  <cp:revision>301</cp:revision>
  <cp:lastPrinted>2021-02-03T06:19:10Z</cp:lastPrinted>
  <dcterms:created xsi:type="dcterms:W3CDTF">2018-06-21T14:28:49Z</dcterms:created>
  <dcterms:modified xsi:type="dcterms:W3CDTF">2021-02-16T19:13:56Z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0x01010031B32C95D76EF14BB8B3B588D3F76A6C</vt:lpwstr>
  </property>
</Properties>
</file>