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416" r:id="rId2"/>
    <p:sldId id="387" r:id="rId3"/>
    <p:sldId id="417" r:id="rId4"/>
    <p:sldId id="429" r:id="rId5"/>
    <p:sldId id="419" r:id="rId6"/>
    <p:sldId id="425" r:id="rId7"/>
    <p:sldId id="426" r:id="rId8"/>
    <p:sldId id="430" r:id="rId9"/>
    <p:sldId id="428" r:id="rId10"/>
    <p:sldId id="422" r:id="rId11"/>
    <p:sldId id="434" r:id="rId12"/>
    <p:sldId id="431" r:id="rId13"/>
    <p:sldId id="432" r:id="rId14"/>
    <p:sldId id="261" r:id="rId15"/>
  </p:sldIdLst>
  <p:sldSz cx="9144000" cy="6858000" type="screen4x3"/>
  <p:notesSz cx="6808788" cy="99409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9FA"/>
    <a:srgbClr val="EEE5F7"/>
    <a:srgbClr val="56BCE5"/>
    <a:srgbClr val="8A5DAA"/>
    <a:srgbClr val="FDFCFE"/>
    <a:srgbClr val="F37320"/>
    <a:srgbClr val="479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03FC54-DC69-49E6-8D62-AC129992D421}" type="datetimeFigureOut">
              <a:rPr lang="cs-CZ"/>
              <a:pPr>
                <a:defRPr/>
              </a:pPr>
              <a:t>10.06.2020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CC048D-C6BC-4201-867B-C6E68C81D4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6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60566A-4634-4751-B2FC-E8217D0F8937}" type="datetimeFigureOut">
              <a:rPr lang="cs-CZ"/>
              <a:pPr>
                <a:defRPr/>
              </a:pPr>
              <a:t>10.06.2020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4488"/>
            <a:ext cx="5447666" cy="391342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4ED0B8-692A-4CA1-BF5D-228B4E700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321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AFD7-FFCB-4303-8C06-62D1BC0828F6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03DA-A8B0-4F7B-92E0-B1A39E8DF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1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04AD0-6374-40BB-91C0-DFFD9D95BB7E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4F3FF-7D4C-4F92-BBAA-012D443B9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6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19E2A-D38E-445F-8B57-09630F0D633B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FC2B-2644-4274-86AC-7804A3C9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40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3570-515A-4384-8907-68F7455F6831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81C6-4606-4063-BADA-EFBAA2367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6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0FAC-6019-44D7-839C-C4003C4E7383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76959-D604-4F3E-9B4B-1434EAAD6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5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E9FE2-F806-4D51-B5A1-E4B11FC9CB1F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37C96-C3D1-433D-9F7D-99D472D52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7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8641C-E230-40AA-94C5-333EBD25829A}" type="datetime1">
              <a:rPr lang="cs-CZ" smtClean="0"/>
              <a:t>10.06.2020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E91C-BC32-4DE7-8405-1A10AD75F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1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A554-CCAB-4FA3-BACA-B392D4236AAE}" type="datetime1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4BDA4-E99B-4C3B-A010-BF06434F3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05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139C-EA4F-47C9-B7BC-C54C9107803D}" type="datetime1">
              <a:rPr lang="cs-CZ" smtClean="0"/>
              <a:t>10.06.2020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1A60-CB70-4E1F-861B-AB25EAF11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3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A7A7D-F3EB-4972-A832-4EF0B86B2EA1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3831-D7C9-4D53-B6D0-BD730CE80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5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79031-00CB-42ED-A8BE-201E2B367AD0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488D-895B-42F4-B7CE-D8D7FEBFF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42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920F04-7F68-46AF-B2B1-2266B6C5B8C2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507D3-CDAE-425B-873B-7E5AB7020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iricd@ctu.cz" TargetMode="External"/><Relationship Id="rId2" Type="http://schemas.openxmlformats.org/officeDocument/2006/relationships/hyperlink" Target="mailto:vosahlovav@ctu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04C01-DBB6-45A8-8B1A-3846768C6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9053" y="1517257"/>
            <a:ext cx="4295163" cy="3899395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Změny ve sběru dat za rok 2020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</a:rPr>
            </a:b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D116AF-8A2F-4FEA-B4C6-339C2E412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9811" y="5729885"/>
            <a:ext cx="5036278" cy="626465"/>
          </a:xfrm>
        </p:spPr>
        <p:txBody>
          <a:bodyPr/>
          <a:lstStyle/>
          <a:p>
            <a:r>
              <a:rPr lang="cs-CZ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Praha, 10. června 2020</a:t>
            </a:r>
          </a:p>
        </p:txBody>
      </p:sp>
    </p:spTree>
    <p:extLst>
      <p:ext uri="{BB962C8B-B14F-4D97-AF65-F5344CB8AC3E}">
        <p14:creationId xmlns:p14="http://schemas.microsoft.com/office/powerpoint/2010/main" val="54206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84555"/>
          </a:xfrm>
          <a:solidFill>
            <a:srgbClr val="EEE5F7">
              <a:alpha val="65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BH20 – obsah sběru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0056D9-3F12-42EA-B05A-FF1B1A09CA54}"/>
              </a:ext>
            </a:extLst>
          </p:cNvPr>
          <p:cNvSpPr txBox="1">
            <a:spLocks/>
          </p:cNvSpPr>
          <p:nvPr/>
        </p:nvSpPr>
        <p:spPr bwMode="auto">
          <a:xfrm>
            <a:off x="628650" y="1476462"/>
            <a:ext cx="7886700" cy="4879888"/>
          </a:xfrm>
          <a:prstGeom prst="rect">
            <a:avLst/>
          </a:prstGeo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cs-CZ" b="1" dirty="0">
                <a:solidFill>
                  <a:srgbClr val="7030A0"/>
                </a:solidFill>
              </a:rPr>
              <a:t>existence optické sítě </a:t>
            </a:r>
            <a:r>
              <a:rPr lang="cs-CZ" dirty="0"/>
              <a:t>s dostatečnou kapacitou k poskytování veřejně dostupných služeb el. komunikací v předávacím bodě</a:t>
            </a:r>
          </a:p>
          <a:p>
            <a:pPr>
              <a:buClr>
                <a:srgbClr val="7030A0"/>
              </a:buClr>
            </a:pPr>
            <a:r>
              <a:rPr lang="cs-CZ" b="1" dirty="0">
                <a:solidFill>
                  <a:srgbClr val="7030A0"/>
                </a:solidFill>
              </a:rPr>
              <a:t>možnost nabídky/poskytnutí kapacity </a:t>
            </a:r>
            <a:r>
              <a:rPr lang="cs-CZ" dirty="0"/>
              <a:t>optické sítě k poskytování veřejně dostupných služeb el. komunikací jinému poskytovateli</a:t>
            </a:r>
          </a:p>
          <a:p>
            <a:pPr>
              <a:buClr>
                <a:srgbClr val="7030A0"/>
              </a:buClr>
            </a:pPr>
            <a:r>
              <a:rPr lang="cs-CZ" b="1" dirty="0">
                <a:solidFill>
                  <a:srgbClr val="7030A0"/>
                </a:solidFill>
              </a:rPr>
              <a:t>možnost nabídky/poskytnutí konektivity </a:t>
            </a:r>
            <a:r>
              <a:rPr lang="cs-CZ" dirty="0"/>
              <a:t>z předávacího bodu až do </a:t>
            </a:r>
            <a:r>
              <a:rPr lang="cs-CZ" dirty="0" err="1"/>
              <a:t>peeringového</a:t>
            </a:r>
            <a:r>
              <a:rPr lang="cs-CZ" dirty="0"/>
              <a:t> </a:t>
            </a:r>
            <a:r>
              <a:rPr lang="cs-CZ" dirty="0" err="1"/>
              <a:t>centa</a:t>
            </a:r>
            <a:r>
              <a:rPr lang="cs-CZ" dirty="0"/>
              <a:t> pomocí optických kabelů</a:t>
            </a:r>
          </a:p>
        </p:txBody>
      </p:sp>
    </p:spTree>
    <p:extLst>
      <p:ext uri="{BB962C8B-B14F-4D97-AF65-F5344CB8AC3E}">
        <p14:creationId xmlns:p14="http://schemas.microsoft.com/office/powerpoint/2010/main" val="30022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2109"/>
            <a:ext cx="7886700" cy="884555"/>
          </a:xfrm>
          <a:solidFill>
            <a:srgbClr val="EEE5F7">
              <a:alpha val="65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BH20 - vzor</a:t>
            </a:r>
          </a:p>
        </p:txBody>
      </p:sp>
      <p:sp>
        <p:nvSpPr>
          <p:cNvPr id="9" name="Zástupný obsah 5">
            <a:extLst>
              <a:ext uri="{FF2B5EF4-FFF2-40B4-BE49-F238E27FC236}">
                <a16:creationId xmlns:a16="http://schemas.microsoft.com/office/drawing/2014/main" id="{F8A5D37B-96AB-437D-BDB7-1E2DD8C3EE4A}"/>
              </a:ext>
            </a:extLst>
          </p:cNvPr>
          <p:cNvSpPr txBox="1">
            <a:spLocks/>
          </p:cNvSpPr>
          <p:nvPr/>
        </p:nvSpPr>
        <p:spPr bwMode="auto">
          <a:xfrm>
            <a:off x="628650" y="1476462"/>
            <a:ext cx="7886700" cy="4879888"/>
          </a:xfrm>
          <a:prstGeom prst="rect">
            <a:avLst/>
          </a:prstGeo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030A0"/>
              </a:buClr>
              <a:buNone/>
            </a:pPr>
            <a:endParaRPr lang="cs-CZ" dirty="0"/>
          </a:p>
        </p:txBody>
      </p:sp>
      <p:graphicFrame>
        <p:nvGraphicFramePr>
          <p:cNvPr id="10" name="Zástupný obsah 4">
            <a:extLst>
              <a:ext uri="{FF2B5EF4-FFF2-40B4-BE49-F238E27FC236}">
                <a16:creationId xmlns:a16="http://schemas.microsoft.com/office/drawing/2014/main" id="{3D1A11E5-428C-4DA5-AF7D-D0145929BF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282068"/>
              </p:ext>
            </p:extLst>
          </p:nvPr>
        </p:nvGraphicFramePr>
        <p:xfrm>
          <a:off x="628650" y="1714773"/>
          <a:ext cx="7886700" cy="4403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699">
                  <a:extLst>
                    <a:ext uri="{9D8B030D-6E8A-4147-A177-3AD203B41FA5}">
                      <a16:colId xmlns:a16="http://schemas.microsoft.com/office/drawing/2014/main" val="1458823040"/>
                    </a:ext>
                  </a:extLst>
                </a:gridCol>
                <a:gridCol w="2243636">
                  <a:extLst>
                    <a:ext uri="{9D8B030D-6E8A-4147-A177-3AD203B41FA5}">
                      <a16:colId xmlns:a16="http://schemas.microsoft.com/office/drawing/2014/main" val="335373660"/>
                    </a:ext>
                  </a:extLst>
                </a:gridCol>
                <a:gridCol w="2093797">
                  <a:extLst>
                    <a:ext uri="{9D8B030D-6E8A-4147-A177-3AD203B41FA5}">
                      <a16:colId xmlns:a16="http://schemas.microsoft.com/office/drawing/2014/main" val="3838425394"/>
                    </a:ext>
                  </a:extLst>
                </a:gridCol>
                <a:gridCol w="2036568">
                  <a:extLst>
                    <a:ext uri="{9D8B030D-6E8A-4147-A177-3AD203B41FA5}">
                      <a16:colId xmlns:a16="http://schemas.microsoft.com/office/drawing/2014/main" val="1957484730"/>
                    </a:ext>
                  </a:extLst>
                </a:gridCol>
              </a:tblGrid>
              <a:tr h="14915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Ukazatel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Máte v uvedených obcích svou optickou síť (</a:t>
                      </a:r>
                      <a:r>
                        <a:rPr lang="cs-CZ" sz="1600" b="1" u="none" strike="noStrike" dirty="0" err="1">
                          <a:effectLst/>
                        </a:rPr>
                        <a:t>jednovidová</a:t>
                      </a:r>
                      <a:r>
                        <a:rPr lang="cs-CZ" sz="1600" b="1" u="none" strike="noStrike" dirty="0">
                          <a:effectLst/>
                        </a:rPr>
                        <a:t> vlákna dle některé ze specifikací ITU-T G. 652 až G. 657; páteř/přístupová síť) s dostatečnou kapacitou k poskytování veřejných služeb elektronických komunikací v předávacím bodě?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Můžete reálnou kapacitu vaší optické sítě (</a:t>
                      </a:r>
                      <a:r>
                        <a:rPr lang="cs-CZ" sz="1600" b="1" u="none" strike="noStrike" dirty="0" err="1">
                          <a:effectLst/>
                        </a:rPr>
                        <a:t>backhaul</a:t>
                      </a:r>
                      <a:r>
                        <a:rPr lang="cs-CZ" sz="1600" b="1" u="none" strike="noStrike" dirty="0">
                          <a:effectLst/>
                        </a:rPr>
                        <a:t>) nabídnout/poskytnout k poskytování veřejných služeb elektronických komunikací jinému poskytovateli?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Můžete nabídnout konektivitu z předávacího bodu v dané obci až do </a:t>
                      </a:r>
                      <a:r>
                        <a:rPr lang="cs-CZ" sz="1600" b="1" u="none" strike="noStrike" dirty="0" err="1">
                          <a:effectLst/>
                        </a:rPr>
                        <a:t>peeringového</a:t>
                      </a:r>
                      <a:r>
                        <a:rPr lang="cs-CZ" sz="1600" b="1" u="none" strike="noStrike" dirty="0">
                          <a:effectLst/>
                        </a:rPr>
                        <a:t> centra pomocí optických kabelů (s </a:t>
                      </a:r>
                      <a:r>
                        <a:rPr lang="cs-CZ" sz="1600" b="1" u="none" strike="noStrike" dirty="0" err="1">
                          <a:effectLst/>
                        </a:rPr>
                        <a:t>jednovidovými</a:t>
                      </a:r>
                      <a:r>
                        <a:rPr lang="cs-CZ" sz="1600" b="1" u="none" strike="noStrike" dirty="0">
                          <a:effectLst/>
                        </a:rPr>
                        <a:t> vlákny dle některé ze specifikací ITU-T G. 652 až G. 657)?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632358"/>
                  </a:ext>
                </a:extLst>
              </a:tr>
              <a:tr h="31589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c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d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16900"/>
                  </a:ext>
                </a:extLst>
              </a:tr>
              <a:tr h="13987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OBEC</a:t>
                      </a:r>
                    </a:p>
                  </a:txBody>
                  <a:tcPr marL="6429" marR="6429" marT="642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ANO/NE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ANO/NE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ANO/NE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25329"/>
                  </a:ext>
                </a:extLst>
              </a:tr>
            </a:tbl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EEE738D6-38EE-4E6C-BAED-82744906DA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256661"/>
              </p:ext>
            </p:extLst>
          </p:nvPr>
        </p:nvGraphicFramePr>
        <p:xfrm>
          <a:off x="7075590" y="456489"/>
          <a:ext cx="822120" cy="78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Worksheet" showAsIcon="1" r:id="rId4" imgW="914400" imgH="771525" progId="Excel.Sheet.12">
                  <p:embed/>
                </p:oleObj>
              </mc:Choice>
              <mc:Fallback>
                <p:oleObj name="Worksheet" showAsIcon="1" r:id="rId4" imgW="914400" imgH="771525" progId="Excel.Sheet.12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9FF8694E-4D75-4FAF-8D84-F34053920E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75590" y="456489"/>
                        <a:ext cx="822120" cy="780175"/>
                      </a:xfrm>
                      <a:prstGeom prst="rect">
                        <a:avLst/>
                      </a:prstGeom>
                      <a:solidFill>
                        <a:srgbClr val="EEE5F7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609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2109"/>
            <a:ext cx="7886700" cy="884555"/>
          </a:xfrm>
          <a:solidFill>
            <a:srgbClr val="EEE5F7">
              <a:alpha val="65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BH20 - varianty vyplnění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83696B4-2A8B-4AC9-B605-6A5A508DF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552173"/>
              </p:ext>
            </p:extLst>
          </p:nvPr>
        </p:nvGraphicFramePr>
        <p:xfrm>
          <a:off x="628652" y="1475766"/>
          <a:ext cx="7886698" cy="4879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8949">
                  <a:extLst>
                    <a:ext uri="{9D8B030D-6E8A-4147-A177-3AD203B41FA5}">
                      <a16:colId xmlns:a16="http://schemas.microsoft.com/office/drawing/2014/main" val="145882304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35373660"/>
                    </a:ext>
                  </a:extLst>
                </a:gridCol>
                <a:gridCol w="1697955">
                  <a:extLst>
                    <a:ext uri="{9D8B030D-6E8A-4147-A177-3AD203B41FA5}">
                      <a16:colId xmlns:a16="http://schemas.microsoft.com/office/drawing/2014/main" val="3838425394"/>
                    </a:ext>
                  </a:extLst>
                </a:gridCol>
                <a:gridCol w="3070894">
                  <a:extLst>
                    <a:ext uri="{9D8B030D-6E8A-4147-A177-3AD203B41FA5}">
                      <a16:colId xmlns:a16="http://schemas.microsoft.com/office/drawing/2014/main" val="1957484730"/>
                    </a:ext>
                  </a:extLst>
                </a:gridCol>
              </a:tblGrid>
              <a:tr h="20585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Máte v uvedených obcích svou optickou síť</a:t>
                      </a:r>
                      <a:r>
                        <a:rPr lang="cs-CZ" sz="1200" b="0" u="none" strike="noStrike" dirty="0">
                          <a:effectLst/>
                        </a:rPr>
                        <a:t> </a:t>
                      </a:r>
                      <a:r>
                        <a:rPr lang="cs-CZ" sz="1200" b="1" u="none" strike="noStrike" dirty="0">
                          <a:effectLst/>
                        </a:rPr>
                        <a:t>s dostatečnou kapacitou k poskytování veřejných služeb elektronických komunikací v předávacím bodě?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u="none" strike="noStrike" dirty="0">
                          <a:effectLst/>
                        </a:rPr>
                        <a:t>Můžete reálnou kapacitu vaší optické sítě (</a:t>
                      </a:r>
                      <a:r>
                        <a:rPr lang="cs-CZ" sz="1200" b="1" u="none" strike="noStrike" dirty="0" err="1">
                          <a:effectLst/>
                        </a:rPr>
                        <a:t>backhaul</a:t>
                      </a:r>
                      <a:r>
                        <a:rPr lang="cs-CZ" sz="1200" b="1" u="none" strike="noStrike" dirty="0">
                          <a:effectLst/>
                        </a:rPr>
                        <a:t>) nabídnout/poskytnout k poskytování veřejných služeb elektronických komunikací jinému poskytovateli?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u="none" strike="noStrike" dirty="0">
                          <a:effectLst/>
                        </a:rPr>
                        <a:t>Můžete nabídnout konektivitu z předávacího bodu v dané obci až do </a:t>
                      </a:r>
                      <a:r>
                        <a:rPr lang="cs-CZ" sz="1200" b="1" u="none" strike="noStrike" dirty="0" err="1">
                          <a:effectLst/>
                        </a:rPr>
                        <a:t>peeringového</a:t>
                      </a:r>
                      <a:r>
                        <a:rPr lang="cs-CZ" sz="1200" b="1" u="none" strike="noStrike" dirty="0">
                          <a:effectLst/>
                        </a:rPr>
                        <a:t> centra pomocí optických kabelů?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u="none" strike="noStrike" dirty="0">
                          <a:effectLst/>
                        </a:rPr>
                        <a:t>Výsledný stav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9" marR="6429" marT="6429" marB="0" anchor="ctr">
                    <a:solidFill>
                      <a:srgbClr val="C2D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632358"/>
                  </a:ext>
                </a:extLst>
              </a:tr>
              <a:tr h="938256"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ANO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ANO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ANO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Povinný subjekt má optickou síť v dané obci v předávacím bodě a může ji nabídnout/poskytnout jinému poskytovateli a dále může konektivitu nabídnout až do </a:t>
                      </a:r>
                      <a:r>
                        <a:rPr lang="cs-CZ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peeringového</a:t>
                      </a: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centra.</a:t>
                      </a:r>
                    </a:p>
                  </a:txBody>
                  <a:tcPr marL="6429" marR="6429" marT="6429" marB="0"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25329"/>
                  </a:ext>
                </a:extLst>
              </a:tr>
              <a:tr h="938256"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ANO</a:t>
                      </a: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ANO</a:t>
                      </a:r>
                      <a:endParaRPr lang="cs-CZ" sz="20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</a:t>
                      </a: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Povinný subjekt má optickou síť v dané obci v předávacím bodě a může ji nabídnout/poskytnout jinému poskytovateli a nemůže konektivitu nabídnout až do </a:t>
                      </a:r>
                      <a:r>
                        <a:rPr lang="cs-CZ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peeringového</a:t>
                      </a: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centra.</a:t>
                      </a:r>
                    </a:p>
                  </a:txBody>
                  <a:tcPr marL="6429" marR="6429" marT="6429" marB="0"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384930"/>
                  </a:ext>
                </a:extLst>
              </a:tr>
              <a:tr h="565574"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ANO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</a:t>
                      </a: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20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29" marR="6429" marT="6429" marB="0"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Povinný subjekt má optickou síť v dané obci v předávacím bodě a nemůže nabídnout/poskytnout jinému poskytovateli.</a:t>
                      </a:r>
                    </a:p>
                  </a:txBody>
                  <a:tcPr marL="6429" marR="6429" marT="6429" marB="0"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89143"/>
                  </a:ext>
                </a:extLst>
              </a:tr>
              <a:tr h="379233"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</a:t>
                      </a: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20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20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29" marR="6429" marT="6429" marB="0"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Povinný subjekt nemá optickou síť v dané obci v předávacím bodě.</a:t>
                      </a:r>
                    </a:p>
                  </a:txBody>
                  <a:tcPr marL="6429" marR="6429" marT="6429" marB="0"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8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0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598"/>
          </a:xfrm>
          <a:solidFill>
            <a:srgbClr val="EEE5F7">
              <a:alpha val="65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Diskuze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6463"/>
            <a:ext cx="7886700" cy="4879888"/>
          </a:xfrm>
          <a:solidFill>
            <a:srgbClr val="C2D9FA">
              <a:alpha val="65000"/>
            </a:srgbClr>
          </a:solidFill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E3F54919-30D6-49FA-828E-B1C72CF1F4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657" y="2118325"/>
            <a:ext cx="5402685" cy="3596163"/>
          </a:xfrm>
          <a:prstGeom prst="rect">
            <a:avLst/>
          </a:prstGeom>
          <a:solidFill>
            <a:srgbClr val="C2D9FA">
              <a:alpha val="65000"/>
            </a:srgbClr>
          </a:solidFill>
        </p:spPr>
      </p:pic>
    </p:spTree>
    <p:extLst>
      <p:ext uri="{BB962C8B-B14F-4D97-AF65-F5344CB8AC3E}">
        <p14:creationId xmlns:p14="http://schemas.microsoft.com/office/powerpoint/2010/main" val="36670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699" y="4201827"/>
            <a:ext cx="3510073" cy="815850"/>
          </a:xfrm>
          <a:noFill/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rgbClr val="8A5DAA"/>
                </a:solidFill>
                <a:latin typeface="+mn-lt"/>
                <a:cs typeface="Arial" panose="020B0604020202020204" pitchFamily="34" charset="0"/>
                <a:hlinkClick r:id="rId2"/>
              </a:rPr>
              <a:t>vosahlovav@ctu.cz</a:t>
            </a:r>
            <a:br>
              <a:rPr lang="cs-CZ" sz="3200" dirty="0">
                <a:solidFill>
                  <a:srgbClr val="8A5DAA"/>
                </a:solidFill>
                <a:latin typeface="+mn-lt"/>
                <a:cs typeface="Arial" panose="020B0604020202020204" pitchFamily="34" charset="0"/>
              </a:rPr>
            </a:br>
            <a:r>
              <a:rPr lang="cs-CZ" sz="3200" dirty="0">
                <a:solidFill>
                  <a:srgbClr val="8A5DAA"/>
                </a:solidFill>
                <a:latin typeface="+mn-lt"/>
                <a:cs typeface="Arial" panose="020B0604020202020204" pitchFamily="34" charset="0"/>
                <a:hlinkClick r:id="rId3"/>
              </a:rPr>
              <a:t>hiricd@ctu.cz</a:t>
            </a:r>
            <a:r>
              <a:rPr lang="cs-CZ" sz="3200" dirty="0">
                <a:solidFill>
                  <a:srgbClr val="8A5DAA"/>
                </a:solidFill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CB7906-C04E-4B2D-B9B1-9D32B883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C8667A3-2FBD-4CC9-952A-119D4D181A9D}"/>
              </a:ext>
            </a:extLst>
          </p:cNvPr>
          <p:cNvSpPr txBox="1">
            <a:spLocks/>
          </p:cNvSpPr>
          <p:nvPr/>
        </p:nvSpPr>
        <p:spPr bwMode="auto">
          <a:xfrm>
            <a:off x="3070370" y="595618"/>
            <a:ext cx="5785305" cy="14009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>
              <a:lnSpc>
                <a:spcPct val="90000"/>
              </a:lnSpc>
              <a:defRPr sz="420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lnSpc>
                <a:spcPct val="90000"/>
              </a:lnSpc>
              <a:defRPr sz="4400"/>
            </a:lvl2pPr>
            <a:lvl3pPr>
              <a:lnSpc>
                <a:spcPct val="90000"/>
              </a:lnSpc>
              <a:defRPr sz="4400"/>
            </a:lvl3pPr>
            <a:lvl4pPr>
              <a:lnSpc>
                <a:spcPct val="90000"/>
              </a:lnSpc>
              <a:defRPr sz="4400"/>
            </a:lvl4pPr>
            <a:lvl5pPr>
              <a:lnSpc>
                <a:spcPct val="90000"/>
              </a:lnSpc>
              <a:defRPr sz="4400"/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 algn="r"/>
            <a:r>
              <a:rPr lang="cs-CZ" sz="4400" dirty="0"/>
              <a:t>Děkujeme za pozornost.</a:t>
            </a:r>
            <a:endParaRPr lang="cs-CZ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84555"/>
          </a:xfr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Program workshopu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6463"/>
            <a:ext cx="7886700" cy="4879888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endParaRPr lang="cs-CZ" b="1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cs-CZ" b="1" dirty="0"/>
              <a:t>Formulář ART202 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sz="2400" dirty="0"/>
              <a:t>Služby poskytované v elektronických komunikacích za rok 2020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ZMĚNY </a:t>
            </a:r>
            <a:r>
              <a:rPr lang="cs-CZ" sz="2400" dirty="0"/>
              <a:t>oproti 2019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sz="1800" dirty="0"/>
              <a:t>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 startAt="2"/>
            </a:pPr>
            <a:r>
              <a:rPr lang="cs-CZ" b="1" dirty="0"/>
              <a:t>Formulář BH20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sz="2400" dirty="0"/>
              <a:t>Geografické údaje o přípojných a distribučních optických sítích a jejich předávacích bodech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NOVĚ </a:t>
            </a:r>
            <a:r>
              <a:rPr lang="cs-CZ" sz="2400" dirty="0"/>
              <a:t>za 2020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cs-CZ" sz="2400" dirty="0"/>
          </a:p>
          <a:p>
            <a:pPr marL="514350" indent="-514350">
              <a:lnSpc>
                <a:spcPct val="80000"/>
              </a:lnSpc>
              <a:buFont typeface="+mj-lt"/>
              <a:buAutoNum type="arabicPeriod" startAt="3"/>
            </a:pPr>
            <a:r>
              <a:rPr lang="cs-CZ" b="1" dirty="0"/>
              <a:t>Diskuze</a:t>
            </a:r>
            <a:endParaRPr lang="cs-CZ" dirty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33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3040"/>
            <a:ext cx="7886699" cy="4863110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rozdělení rychlostního intervalu u </a:t>
            </a:r>
            <a:r>
              <a:rPr lang="cs-CZ" b="1" dirty="0">
                <a:solidFill>
                  <a:srgbClr val="7030A0"/>
                </a:solidFill>
              </a:rPr>
              <a:t>počtu přístupů nepodnikajících osob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na MO úrovni u všech sledovaných technologií kromě ADSL (v ř. 8, 14, 20, 25, 30, 36, 41, 48, 55, 58 a 61)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F2BA0FC0-0EDB-4C92-AE96-FD87939E6ED6}"/>
              </a:ext>
            </a:extLst>
          </p:cNvPr>
          <p:cNvSpPr txBox="1">
            <a:spLocks/>
          </p:cNvSpPr>
          <p:nvPr/>
        </p:nvSpPr>
        <p:spPr bwMode="auto">
          <a:xfrm>
            <a:off x="628650" y="365125"/>
            <a:ext cx="7886700" cy="884555"/>
          </a:xfrm>
          <a:prstGeom prst="rect">
            <a:avLst/>
          </a:prstGeo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9pPr>
          </a:lstStyle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ART202</a:t>
            </a:r>
          </a:p>
          <a:p>
            <a:r>
              <a:rPr lang="cs-CZ" sz="2200" dirty="0">
                <a:solidFill>
                  <a:schemeClr val="accent6">
                    <a:lumMod val="50000"/>
                  </a:schemeClr>
                </a:solidFill>
              </a:rPr>
              <a:t>Sekce 2: Přístup k internetu v pevném místě</a:t>
            </a:r>
          </a:p>
        </p:txBody>
      </p:sp>
      <p:graphicFrame>
        <p:nvGraphicFramePr>
          <p:cNvPr id="8" name="Tabulka 4">
            <a:extLst>
              <a:ext uri="{FF2B5EF4-FFF2-40B4-BE49-F238E27FC236}">
                <a16:creationId xmlns:a16="http://schemas.microsoft.com/office/drawing/2014/main" id="{6E0BA9AC-7252-4C97-ACCB-DB91233E9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75240"/>
              </p:ext>
            </p:extLst>
          </p:nvPr>
        </p:nvGraphicFramePr>
        <p:xfrm>
          <a:off x="671422" y="3418514"/>
          <a:ext cx="7801153" cy="181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4765">
                  <a:extLst>
                    <a:ext uri="{9D8B030D-6E8A-4147-A177-3AD203B41FA5}">
                      <a16:colId xmlns:a16="http://schemas.microsoft.com/office/drawing/2014/main" val="2150688263"/>
                    </a:ext>
                  </a:extLst>
                </a:gridCol>
                <a:gridCol w="2645151">
                  <a:extLst>
                    <a:ext uri="{9D8B030D-6E8A-4147-A177-3AD203B41FA5}">
                      <a16:colId xmlns:a16="http://schemas.microsoft.com/office/drawing/2014/main" val="727860862"/>
                    </a:ext>
                  </a:extLst>
                </a:gridCol>
                <a:gridCol w="1721237">
                  <a:extLst>
                    <a:ext uri="{9D8B030D-6E8A-4147-A177-3AD203B41FA5}">
                      <a16:colId xmlns:a16="http://schemas.microsoft.com/office/drawing/2014/main" val="110085588"/>
                    </a:ext>
                  </a:extLst>
                </a:gridCol>
              </a:tblGrid>
              <a:tr h="878618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přístupů (aktivních přípojek) k internetu nepodnikajících osob</a:t>
                      </a:r>
                    </a:p>
                    <a:p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ART192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 rychlostí </a:t>
                      </a:r>
                      <a:endParaRPr lang="cs-CZ" sz="20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 100</a:t>
                      </a:r>
                      <a:r>
                        <a:rPr lang="cs-CZ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Mbit/s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54538"/>
                  </a:ext>
                </a:extLst>
              </a:tr>
              <a:tr h="940848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přístupů (aktivních přípojek) k internetu nepodnikajících osob  </a:t>
                      </a:r>
                    </a:p>
                    <a:p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ART202</a:t>
                      </a: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 rychlostí </a:t>
                      </a:r>
                      <a:endParaRPr lang="cs-CZ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 100 Mbit/s </a:t>
                      </a:r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cs-CZ" sz="2000" b="1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1 Gbit/s</a:t>
                      </a:r>
                      <a:endParaRPr lang="cs-CZ" sz="20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s rychlostí</a:t>
                      </a:r>
                      <a:endParaRPr lang="cs-CZ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≥ 1 Gbit/s</a:t>
                      </a:r>
                      <a:endParaRPr lang="cs-CZ" sz="20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34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10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5980"/>
            <a:ext cx="7886700" cy="4840372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nové ukazatele o přístupu formou </a:t>
            </a:r>
            <a:r>
              <a:rPr lang="cs-CZ" sz="2600" b="1" dirty="0">
                <a:solidFill>
                  <a:srgbClr val="7030A0"/>
                </a:solidFill>
              </a:rPr>
              <a:t>pronájmu RLAN </a:t>
            </a:r>
            <a:r>
              <a:rPr lang="cs-CZ" sz="2600" dirty="0"/>
              <a:t>(</a:t>
            </a:r>
            <a:r>
              <a:rPr lang="cs-CZ" sz="2600" dirty="0" err="1"/>
              <a:t>radio</a:t>
            </a:r>
            <a:r>
              <a:rPr lang="cs-CZ" sz="2600" dirty="0"/>
              <a:t> </a:t>
            </a:r>
            <a:r>
              <a:rPr lang="cs-CZ" sz="2600" dirty="0" err="1"/>
              <a:t>local</a:t>
            </a:r>
            <a:r>
              <a:rPr lang="cs-CZ" sz="2600" dirty="0"/>
              <a:t> area network) </a:t>
            </a:r>
            <a:r>
              <a:rPr lang="cs-CZ" sz="2600" b="1" dirty="0">
                <a:solidFill>
                  <a:srgbClr val="7030A0"/>
                </a:solidFill>
              </a:rPr>
              <a:t>sítí </a:t>
            </a:r>
            <a:r>
              <a:rPr lang="cs-CZ" sz="2600" dirty="0"/>
              <a:t>nebo jejich částí, </a:t>
            </a:r>
            <a:r>
              <a:rPr lang="cs-CZ" sz="2600" b="1" dirty="0">
                <a:solidFill>
                  <a:srgbClr val="7030A0"/>
                </a:solidFill>
              </a:rPr>
              <a:t>resp. sektorů</a:t>
            </a:r>
            <a:r>
              <a:rPr lang="cs-CZ" sz="2600" dirty="0"/>
              <a:t> (včetně AP) </a:t>
            </a:r>
            <a:r>
              <a:rPr lang="cs-CZ" sz="2600" b="1" dirty="0">
                <a:solidFill>
                  <a:srgbClr val="7030A0"/>
                </a:solidFill>
              </a:rPr>
              <a:t>využívajících LTE na místní úrovni</a:t>
            </a:r>
          </a:p>
          <a:p>
            <a:pPr lvl="1">
              <a:buClr>
                <a:srgbClr val="7030A0"/>
              </a:buClr>
            </a:pPr>
            <a:r>
              <a:rPr lang="cs-CZ" sz="2000" dirty="0"/>
              <a:t>VO přístup včetně přístupu k datovému toku prostřednictvím bezdrátové sítě v licencovaných pásmech (FWA) - přístup k internetu v pevném místě prostřednictvím sítě LTE</a:t>
            </a:r>
          </a:p>
          <a:p>
            <a:pPr lvl="1">
              <a:buClr>
                <a:srgbClr val="7030A0"/>
              </a:buClr>
            </a:pPr>
            <a:endParaRPr lang="cs-CZ" sz="1800" dirty="0"/>
          </a:p>
          <a:p>
            <a:pPr marL="457200" lvl="1" indent="0">
              <a:buNone/>
            </a:pPr>
            <a:r>
              <a:rPr lang="cs-CZ" sz="1400" dirty="0"/>
              <a:t>   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2" name="Tabulka 4">
            <a:extLst>
              <a:ext uri="{FF2B5EF4-FFF2-40B4-BE49-F238E27FC236}">
                <a16:creationId xmlns:a16="http://schemas.microsoft.com/office/drawing/2014/main" id="{8C576C7C-D6FA-45C2-BE46-DBA4C4DD8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31266"/>
              </p:ext>
            </p:extLst>
          </p:nvPr>
        </p:nvGraphicFramePr>
        <p:xfrm>
          <a:off x="675052" y="3720467"/>
          <a:ext cx="7793895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092">
                  <a:extLst>
                    <a:ext uri="{9D8B030D-6E8A-4147-A177-3AD203B41FA5}">
                      <a16:colId xmlns:a16="http://schemas.microsoft.com/office/drawing/2014/main" val="3602359969"/>
                    </a:ext>
                  </a:extLst>
                </a:gridCol>
                <a:gridCol w="339901">
                  <a:extLst>
                    <a:ext uri="{9D8B030D-6E8A-4147-A177-3AD203B41FA5}">
                      <a16:colId xmlns:a16="http://schemas.microsoft.com/office/drawing/2014/main" val="3100198086"/>
                    </a:ext>
                  </a:extLst>
                </a:gridCol>
                <a:gridCol w="1964795">
                  <a:extLst>
                    <a:ext uri="{9D8B030D-6E8A-4147-A177-3AD203B41FA5}">
                      <a16:colId xmlns:a16="http://schemas.microsoft.com/office/drawing/2014/main" val="2150688263"/>
                    </a:ext>
                  </a:extLst>
                </a:gridCol>
                <a:gridCol w="2064278">
                  <a:extLst>
                    <a:ext uri="{9D8B030D-6E8A-4147-A177-3AD203B41FA5}">
                      <a16:colId xmlns:a16="http://schemas.microsoft.com/office/drawing/2014/main" val="727860862"/>
                    </a:ext>
                  </a:extLst>
                </a:gridCol>
                <a:gridCol w="2122829">
                  <a:extLst>
                    <a:ext uri="{9D8B030D-6E8A-4147-A177-3AD203B41FA5}">
                      <a16:colId xmlns:a16="http://schemas.microsoft.com/office/drawing/2014/main" val="110085588"/>
                    </a:ext>
                  </a:extLst>
                </a:gridCol>
              </a:tblGrid>
              <a:tr h="2546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cs-CZ" sz="11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cs-CZ" sz="11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1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1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1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432598"/>
                  </a:ext>
                </a:extLst>
              </a:tr>
              <a:tr h="1168334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poskytnutých služeb</a:t>
                      </a:r>
                    </a:p>
                    <a:p>
                      <a:r>
                        <a:rPr lang="cs-CZ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/ Počet přístupů</a:t>
                      </a: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81 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pronajatých sektorů </a:t>
                      </a:r>
                      <a:r>
                        <a:rPr lang="cs-CZ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 rámci velkoobchodní nabídky pronájmu RLAN sítí využívajících LTE</a:t>
                      </a: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maximálně dostupných přístupů </a:t>
                      </a:r>
                      <a:r>
                        <a:rPr lang="cs-CZ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(aktivních přípojek) </a:t>
                      </a:r>
                      <a:r>
                        <a:rPr lang="cs-CZ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poskytovaných na základě velkoobchodní nabídky pronájmu RLAN sítí (sektorů) využívajících LTE</a:t>
                      </a:r>
                      <a:endParaRPr lang="cs-CZ" sz="12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Počet přístupů </a:t>
                      </a:r>
                      <a:r>
                        <a:rPr lang="cs-CZ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(aktivních přípojek) </a:t>
                      </a:r>
                      <a:r>
                        <a:rPr lang="cs-CZ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poskytovaných na základě velkoobchodní nabídky pronájmu RLAN sítí (sektorů) využívajících LTE</a:t>
                      </a:r>
                      <a:endParaRPr lang="cs-CZ" sz="12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54538"/>
                  </a:ext>
                </a:extLst>
              </a:tr>
              <a:tr h="808846">
                <a:tc>
                  <a:txBody>
                    <a:bodyPr/>
                    <a:lstStyle/>
                    <a:p>
                      <a:r>
                        <a:rPr lang="pl-PL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Tržby za používání v tis. Kč bez DPH</a:t>
                      </a:r>
                      <a:endParaRPr lang="cs-CZ" sz="14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82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Tržby za pronajaté sektory </a:t>
                      </a:r>
                      <a:r>
                        <a:rPr lang="cs-CZ" sz="1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 rámci velkoobchodní nabídky pronájmu RLAN sítí využívajících LTE</a:t>
                      </a: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cs-CZ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cs-CZ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234283"/>
                  </a:ext>
                </a:extLst>
              </a:tr>
            </a:tbl>
          </a:graphicData>
        </a:graphic>
      </p:graphicFrame>
      <p:sp>
        <p:nvSpPr>
          <p:cNvPr id="5" name="Nadpis 3">
            <a:extLst>
              <a:ext uri="{FF2B5EF4-FFF2-40B4-BE49-F238E27FC236}">
                <a16:creationId xmlns:a16="http://schemas.microsoft.com/office/drawing/2014/main" id="{FFD46220-7128-45E6-B6C0-348141DF8D53}"/>
              </a:ext>
            </a:extLst>
          </p:cNvPr>
          <p:cNvSpPr txBox="1">
            <a:spLocks/>
          </p:cNvSpPr>
          <p:nvPr/>
        </p:nvSpPr>
        <p:spPr bwMode="auto">
          <a:xfrm>
            <a:off x="628650" y="365125"/>
            <a:ext cx="7886700" cy="898191"/>
          </a:xfrm>
          <a:prstGeom prst="rect">
            <a:avLst/>
          </a:prstGeo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>
              <a:lnSpc>
                <a:spcPct val="90000"/>
              </a:lnSpc>
              <a:defRPr sz="420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lnSpc>
                <a:spcPct val="90000"/>
              </a:lnSpc>
              <a:defRPr sz="4400"/>
            </a:lvl2pPr>
            <a:lvl3pPr>
              <a:lnSpc>
                <a:spcPct val="90000"/>
              </a:lnSpc>
              <a:defRPr sz="4400"/>
            </a:lvl3pPr>
            <a:lvl4pPr>
              <a:lnSpc>
                <a:spcPct val="90000"/>
              </a:lnSpc>
              <a:defRPr sz="4400"/>
            </a:lvl4pPr>
            <a:lvl5pPr>
              <a:lnSpc>
                <a:spcPct val="90000"/>
              </a:lnSpc>
              <a:defRPr sz="4400"/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cs-CZ" dirty="0"/>
              <a:t>Formulář ART202</a:t>
            </a:r>
          </a:p>
          <a:p>
            <a:r>
              <a:rPr lang="cs-CZ" sz="2200" dirty="0"/>
              <a:t>Sekce 2: Přístup k internetu v pevném místě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C51B04-F7DB-4E6B-A11A-828387C7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53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76462"/>
            <a:ext cx="7886701" cy="4879889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vyčlenění ukazatele počet přístupů (aktivních přípojek) poskytovaných </a:t>
            </a:r>
            <a:r>
              <a:rPr lang="cs-CZ" sz="2600" b="1" dirty="0">
                <a:solidFill>
                  <a:srgbClr val="7030A0"/>
                </a:solidFill>
              </a:rPr>
              <a:t>na základě VO nabídky pronájmu RLAN sítí </a:t>
            </a:r>
            <a:r>
              <a:rPr lang="cs-CZ" sz="2600" dirty="0"/>
              <a:t>nebo jejich částí, resp. sektorů </a:t>
            </a:r>
            <a:r>
              <a:rPr lang="cs-CZ" sz="2600" b="1" dirty="0">
                <a:solidFill>
                  <a:srgbClr val="7030A0"/>
                </a:solidFill>
              </a:rPr>
              <a:t>využívajících LTE</a:t>
            </a:r>
            <a:endParaRPr lang="cs-CZ" sz="2600" dirty="0"/>
          </a:p>
          <a:p>
            <a:pPr lvl="1">
              <a:buClr>
                <a:srgbClr val="7030A0"/>
              </a:buClr>
            </a:pPr>
            <a:r>
              <a:rPr lang="cs-CZ" sz="1800" dirty="0"/>
              <a:t>MO přístup k internetu prostřednictvím bezdrátové sítě v licencovaných pásmech (FWA) - přístup k internetu v pevném místě prostřednictvím sítě LTE (ř. 30 sl. j)</a:t>
            </a:r>
          </a:p>
          <a:p>
            <a:pPr lvl="1">
              <a:buClr>
                <a:srgbClr val="7030A0"/>
              </a:buClr>
            </a:pPr>
            <a:r>
              <a:rPr lang="cs-CZ" sz="1800" dirty="0"/>
              <a:t>podmnožina celkového počtu přístupů v dané kategorii</a:t>
            </a:r>
          </a:p>
          <a:p>
            <a:pPr lvl="1">
              <a:buClr>
                <a:srgbClr val="7030A0"/>
              </a:buClr>
            </a:pPr>
            <a:r>
              <a:rPr lang="cs-CZ" sz="1800" dirty="0">
                <a:solidFill>
                  <a:srgbClr val="00B050"/>
                </a:solidFill>
              </a:rPr>
              <a:t>vyplňují</a:t>
            </a:r>
            <a:r>
              <a:rPr lang="cs-CZ" sz="1800" dirty="0"/>
              <a:t> pouze poskytovatelé, kteří dané služby poskytují na základě výše uvedené velkoobchodní nabídky</a:t>
            </a:r>
          </a:p>
          <a:p>
            <a:pPr lvl="1">
              <a:buClr>
                <a:srgbClr val="7030A0"/>
              </a:buClr>
            </a:pPr>
            <a:r>
              <a:rPr lang="cs-CZ" sz="1800" dirty="0">
                <a:solidFill>
                  <a:srgbClr val="FF0000"/>
                </a:solidFill>
              </a:rPr>
              <a:t>nevyplňují</a:t>
            </a:r>
            <a:r>
              <a:rPr lang="cs-CZ" sz="1800" dirty="0"/>
              <a:t>  poskytovatelé služeb „ve vlastní síti“ (disponující přídělem kmitočtů), ani poskytovatelé služeb prostřednictvím velkoobchodního přístupu na regionální/centrální úrovni (</a:t>
            </a:r>
            <a:r>
              <a:rPr lang="cs-CZ" sz="1800" dirty="0" err="1"/>
              <a:t>bitstream</a:t>
            </a:r>
            <a:r>
              <a:rPr lang="cs-CZ" sz="1800" dirty="0"/>
              <a:t> určený pro jednotlivé zákazníky/SIM karty)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5072537D-6A94-410E-9831-50FEF5CAEDEE}"/>
              </a:ext>
            </a:extLst>
          </p:cNvPr>
          <p:cNvSpPr txBox="1">
            <a:spLocks/>
          </p:cNvSpPr>
          <p:nvPr/>
        </p:nvSpPr>
        <p:spPr bwMode="auto">
          <a:xfrm>
            <a:off x="628650" y="365126"/>
            <a:ext cx="7886700" cy="884554"/>
          </a:xfrm>
          <a:prstGeom prst="rect">
            <a:avLst/>
          </a:prstGeo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>
              <a:lnSpc>
                <a:spcPct val="90000"/>
              </a:lnSpc>
              <a:defRPr sz="420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lnSpc>
                <a:spcPct val="90000"/>
              </a:lnSpc>
              <a:defRPr sz="4400"/>
            </a:lvl2pPr>
            <a:lvl3pPr>
              <a:lnSpc>
                <a:spcPct val="90000"/>
              </a:lnSpc>
              <a:defRPr sz="4400"/>
            </a:lvl3pPr>
            <a:lvl4pPr>
              <a:lnSpc>
                <a:spcPct val="90000"/>
              </a:lnSpc>
              <a:defRPr sz="4400"/>
            </a:lvl4pPr>
            <a:lvl5pPr>
              <a:lnSpc>
                <a:spcPct val="90000"/>
              </a:lnSpc>
              <a:defRPr sz="4400"/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cs-CZ" dirty="0"/>
              <a:t>Formulář ART202</a:t>
            </a:r>
          </a:p>
          <a:p>
            <a:r>
              <a:rPr lang="cs-CZ" sz="2200" dirty="0"/>
              <a:t>Sekce 2: Přístup k internetu v pevném místě</a:t>
            </a:r>
          </a:p>
        </p:txBody>
      </p:sp>
    </p:spTree>
    <p:extLst>
      <p:ext uri="{BB962C8B-B14F-4D97-AF65-F5344CB8AC3E}">
        <p14:creationId xmlns:p14="http://schemas.microsoft.com/office/powerpoint/2010/main" val="127096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42666"/>
            <a:ext cx="7886700" cy="884555"/>
          </a:xfr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ART202</a:t>
            </a:r>
            <a:br>
              <a:rPr lang="cs-CZ" sz="4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200" dirty="0">
                <a:solidFill>
                  <a:schemeClr val="accent6">
                    <a:lumMod val="50000"/>
                  </a:schemeClr>
                </a:solidFill>
              </a:rPr>
              <a:t>Sekce 2. Přílohy pro sběr geografických údajů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6461"/>
            <a:ext cx="7886700" cy="4879889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úprava způsobu nahrávání údajů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CSV soubor </a:t>
            </a:r>
            <a:r>
              <a:rPr lang="cs-CZ" sz="2300" b="1" dirty="0">
                <a:solidFill>
                  <a:srgbClr val="7030A0"/>
                </a:solidFill>
              </a:rPr>
              <a:t>zvlášť pro každou přílohu</a:t>
            </a:r>
            <a:r>
              <a:rPr lang="cs-CZ" sz="2300" dirty="0"/>
              <a:t> (tj. technologii)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každý soubor bude mít </a:t>
            </a:r>
            <a:r>
              <a:rPr lang="cs-CZ" sz="2300" b="1" dirty="0">
                <a:solidFill>
                  <a:srgbClr val="7030A0"/>
                </a:solidFill>
              </a:rPr>
              <a:t>předem určený název</a:t>
            </a:r>
          </a:p>
          <a:p>
            <a:pPr lvl="2">
              <a:buClr>
                <a:srgbClr val="7030A0"/>
              </a:buClr>
            </a:pPr>
            <a:r>
              <a:rPr lang="cs-CZ" dirty="0"/>
              <a:t>názvy v tzv. datové větě se strukturou importního CSV souboru</a:t>
            </a:r>
          </a:p>
          <a:p>
            <a:pPr lvl="2">
              <a:buClr>
                <a:srgbClr val="7030A0"/>
              </a:buClr>
            </a:pPr>
            <a:r>
              <a:rPr lang="cs-CZ" dirty="0"/>
              <a:t>datová věta k dispozici ve formuláři ART202 a na webových stránkách (ke konci roku 2020)</a:t>
            </a:r>
          </a:p>
          <a:p>
            <a:pPr lvl="2"/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odstranění standardu 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u geografických údajů o </a:t>
            </a:r>
            <a:r>
              <a:rPr lang="cs-CZ" sz="2300" b="1" dirty="0">
                <a:solidFill>
                  <a:srgbClr val="7030A0"/>
                </a:solidFill>
              </a:rPr>
              <a:t>bezdrátovém přístupu ve volných pásmech</a:t>
            </a:r>
            <a:r>
              <a:rPr lang="cs-CZ" sz="2300" dirty="0"/>
              <a:t>, tj. označení, že se jedná o disponibilní přípojky realizované i jinou technologií než v pásmech 2,4 a 5 GHz</a:t>
            </a:r>
          </a:p>
        </p:txBody>
      </p:sp>
    </p:spTree>
    <p:extLst>
      <p:ext uri="{BB962C8B-B14F-4D97-AF65-F5344CB8AC3E}">
        <p14:creationId xmlns:p14="http://schemas.microsoft.com/office/powerpoint/2010/main" val="120502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10221"/>
          </a:xfr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ART202</a:t>
            </a:r>
            <a:br>
              <a:rPr lang="cs-CZ" sz="4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200" dirty="0">
                <a:solidFill>
                  <a:schemeClr val="accent6">
                    <a:lumMod val="50000"/>
                  </a:schemeClr>
                </a:solidFill>
              </a:rPr>
              <a:t>Sekce 3. Vysokokvalitní přístup k internetu v pevném místě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6462"/>
            <a:ext cx="7886700" cy="4879887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úprava rychlostních intervalů napříč sekcí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u všech sledovaných technologií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v souladu s intervaly v sekci 2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86C966F9-7D13-41B3-AB3F-32632984D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39175"/>
              </p:ext>
            </p:extLst>
          </p:nvPr>
        </p:nvGraphicFramePr>
        <p:xfrm>
          <a:off x="666662" y="3225869"/>
          <a:ext cx="7810675" cy="2316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254">
                  <a:extLst>
                    <a:ext uri="{9D8B030D-6E8A-4147-A177-3AD203B41FA5}">
                      <a16:colId xmlns:a16="http://schemas.microsoft.com/office/drawing/2014/main" val="1938198227"/>
                    </a:ext>
                  </a:extLst>
                </a:gridCol>
                <a:gridCol w="3586577">
                  <a:extLst>
                    <a:ext uri="{9D8B030D-6E8A-4147-A177-3AD203B41FA5}">
                      <a16:colId xmlns:a16="http://schemas.microsoft.com/office/drawing/2014/main" val="1659920325"/>
                    </a:ext>
                  </a:extLst>
                </a:gridCol>
                <a:gridCol w="1938844">
                  <a:extLst>
                    <a:ext uri="{9D8B030D-6E8A-4147-A177-3AD203B41FA5}">
                      <a16:colId xmlns:a16="http://schemas.microsoft.com/office/drawing/2014/main" val="1292550245"/>
                    </a:ext>
                  </a:extLst>
                </a:gridCol>
              </a:tblGrid>
              <a:tr h="11217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počet přístupů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tržby tis. Kč bez DPH</a:t>
                      </a:r>
                    </a:p>
                    <a:p>
                      <a:r>
                        <a:rPr lang="cs-CZ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ART192</a:t>
                      </a: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 </a:t>
                      </a:r>
                      <a:r>
                        <a:rPr lang="en-US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rychlostí </a:t>
                      </a:r>
                      <a:endParaRPr lang="cs-CZ" sz="2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r>
                        <a:rPr lang="en-US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≥ 100 Mbit/s ≤ </a:t>
                      </a:r>
                      <a:r>
                        <a:rPr lang="en-US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r>
                        <a:rPr lang="cs-CZ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55 M</a:t>
                      </a:r>
                      <a:r>
                        <a:rPr lang="en-US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bit/s</a:t>
                      </a:r>
                      <a:endParaRPr lang="cs-CZ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 rychlostí</a:t>
                      </a:r>
                    </a:p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&gt; </a:t>
                      </a:r>
                      <a:r>
                        <a:rPr lang="cs-CZ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155 Mbit/s</a:t>
                      </a:r>
                    </a:p>
                    <a:p>
                      <a:endParaRPr lang="cs-CZ" sz="2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794444"/>
                  </a:ext>
                </a:extLst>
              </a:tr>
              <a:tr h="1127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7030A0"/>
                          </a:solidFill>
                        </a:rPr>
                        <a:t>počet přístupů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7030A0"/>
                          </a:solidFill>
                        </a:rPr>
                        <a:t>tržby tis. Kč bez DPH</a:t>
                      </a:r>
                    </a:p>
                    <a:p>
                      <a:r>
                        <a:rPr lang="cs-CZ" sz="1800" b="1" dirty="0">
                          <a:solidFill>
                            <a:srgbClr val="7030A0"/>
                          </a:solidFill>
                        </a:rPr>
                        <a:t>ART202</a:t>
                      </a:r>
                      <a:endParaRPr lang="cs-CZ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s </a:t>
                      </a:r>
                      <a:r>
                        <a:rPr lang="en-US" sz="2400" b="0" dirty="0">
                          <a:solidFill>
                            <a:srgbClr val="7030A0"/>
                          </a:solidFill>
                        </a:rPr>
                        <a:t>rychlostí </a:t>
                      </a:r>
                      <a:endParaRPr lang="cs-CZ" sz="2400" b="0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sz="2400" b="0" dirty="0">
                          <a:solidFill>
                            <a:srgbClr val="7030A0"/>
                          </a:solidFill>
                        </a:rPr>
                        <a:t>≥ 100 Mbit/s ≤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1 Gbit/s</a:t>
                      </a:r>
                      <a:endParaRPr lang="cs-CZ" sz="2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s rychlostí</a:t>
                      </a:r>
                    </a:p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&gt; </a:t>
                      </a:r>
                      <a:r>
                        <a:rPr lang="cs-CZ" sz="2400" b="1" dirty="0">
                          <a:solidFill>
                            <a:srgbClr val="7030A0"/>
                          </a:solidFill>
                        </a:rPr>
                        <a:t>1 Gbit/s</a:t>
                      </a: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87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84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884555"/>
          </a:xfrm>
          <a:solidFill>
            <a:srgbClr val="C2D9FA">
              <a:alpha val="65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ART202</a:t>
            </a:r>
            <a:br>
              <a:rPr lang="cs-CZ" sz="4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200" dirty="0">
                <a:solidFill>
                  <a:schemeClr val="accent6">
                    <a:lumMod val="50000"/>
                  </a:schemeClr>
                </a:solidFill>
              </a:rPr>
              <a:t>Sekce 4. Datové služby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76460"/>
            <a:ext cx="7886700" cy="4879889"/>
          </a:xfrm>
          <a:solidFill>
            <a:srgbClr val="EEE5F7">
              <a:alpha val="65000"/>
            </a:srgb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úprava rychlostních intervalů napříč sekcí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u všech sledovaných typů okruhů</a:t>
            </a:r>
          </a:p>
          <a:p>
            <a:pPr lvl="1">
              <a:buClr>
                <a:srgbClr val="7030A0"/>
              </a:buClr>
            </a:pPr>
            <a:r>
              <a:rPr lang="cs-CZ" sz="2300" dirty="0"/>
              <a:t>v souladu s intervaly v sekci 2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86C966F9-7D13-41B3-AB3F-32632984D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81815"/>
              </p:ext>
            </p:extLst>
          </p:nvPr>
        </p:nvGraphicFramePr>
        <p:xfrm>
          <a:off x="658272" y="3235307"/>
          <a:ext cx="7827454" cy="232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165">
                  <a:extLst>
                    <a:ext uri="{9D8B030D-6E8A-4147-A177-3AD203B41FA5}">
                      <a16:colId xmlns:a16="http://schemas.microsoft.com/office/drawing/2014/main" val="1938198227"/>
                    </a:ext>
                  </a:extLst>
                </a:gridCol>
                <a:gridCol w="3594280">
                  <a:extLst>
                    <a:ext uri="{9D8B030D-6E8A-4147-A177-3AD203B41FA5}">
                      <a16:colId xmlns:a16="http://schemas.microsoft.com/office/drawing/2014/main" val="1659920325"/>
                    </a:ext>
                  </a:extLst>
                </a:gridCol>
                <a:gridCol w="1943009">
                  <a:extLst>
                    <a:ext uri="{9D8B030D-6E8A-4147-A177-3AD203B41FA5}">
                      <a16:colId xmlns:a16="http://schemas.microsoft.com/office/drawing/2014/main" val="1292550245"/>
                    </a:ext>
                  </a:extLst>
                </a:gridCol>
              </a:tblGrid>
              <a:tr h="11295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počet koncových bodů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tržby tis. Kč bez DPH</a:t>
                      </a:r>
                    </a:p>
                    <a:p>
                      <a:r>
                        <a:rPr lang="cs-CZ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ART192</a:t>
                      </a: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 </a:t>
                      </a:r>
                      <a:r>
                        <a:rPr lang="en-US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rychlostí </a:t>
                      </a:r>
                      <a:endParaRPr lang="cs-CZ" sz="2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r>
                        <a:rPr lang="en-US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≥ 100 Mbit/s ≤ </a:t>
                      </a:r>
                      <a:r>
                        <a:rPr lang="en-US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r>
                        <a:rPr lang="cs-CZ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55 M</a:t>
                      </a:r>
                      <a:r>
                        <a:rPr lang="en-US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bit/s</a:t>
                      </a:r>
                      <a:endParaRPr lang="cs-CZ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 rychlostí</a:t>
                      </a:r>
                    </a:p>
                    <a:p>
                      <a:r>
                        <a:rPr lang="cs-CZ" sz="2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&gt; </a:t>
                      </a:r>
                      <a:r>
                        <a:rPr lang="cs-CZ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155 Mbit/s</a:t>
                      </a:r>
                    </a:p>
                    <a:p>
                      <a:endParaRPr lang="cs-CZ" sz="2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794444"/>
                  </a:ext>
                </a:extLst>
              </a:tr>
              <a:tr h="1135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7030A0"/>
                          </a:solidFill>
                        </a:rPr>
                        <a:t>počet koncových bodů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7030A0"/>
                          </a:solidFill>
                        </a:rPr>
                        <a:t>tržby tis. Kč bez DPH</a:t>
                      </a:r>
                    </a:p>
                    <a:p>
                      <a:r>
                        <a:rPr lang="cs-CZ" sz="1800" b="1" dirty="0">
                          <a:solidFill>
                            <a:srgbClr val="7030A0"/>
                          </a:solidFill>
                        </a:rPr>
                        <a:t>ART202</a:t>
                      </a:r>
                      <a:endParaRPr lang="cs-CZ" sz="18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s </a:t>
                      </a:r>
                      <a:r>
                        <a:rPr lang="en-US" sz="2400" b="0" dirty="0">
                          <a:solidFill>
                            <a:srgbClr val="7030A0"/>
                          </a:solidFill>
                        </a:rPr>
                        <a:t>rychlostí </a:t>
                      </a:r>
                      <a:endParaRPr lang="cs-CZ" sz="2400" b="0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sz="2400" b="0" dirty="0">
                          <a:solidFill>
                            <a:srgbClr val="7030A0"/>
                          </a:solidFill>
                        </a:rPr>
                        <a:t>≥ 100 Mbit/s ≤ </a:t>
                      </a:r>
                      <a:r>
                        <a:rPr lang="en-US" sz="2400" b="1" i="0" dirty="0">
                          <a:solidFill>
                            <a:srgbClr val="7030A0"/>
                          </a:solidFill>
                        </a:rPr>
                        <a:t>1 Gbit/s</a:t>
                      </a:r>
                      <a:endParaRPr lang="cs-CZ" sz="2400" b="1" i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s rychlostí</a:t>
                      </a:r>
                    </a:p>
                    <a:p>
                      <a:r>
                        <a:rPr lang="cs-CZ" sz="2400" b="0" dirty="0">
                          <a:solidFill>
                            <a:srgbClr val="7030A0"/>
                          </a:solidFill>
                        </a:rPr>
                        <a:t>&gt; </a:t>
                      </a:r>
                      <a:r>
                        <a:rPr lang="cs-CZ" sz="2400" b="1" dirty="0">
                          <a:solidFill>
                            <a:srgbClr val="7030A0"/>
                          </a:solidFill>
                        </a:rPr>
                        <a:t>1 Gbit/s</a:t>
                      </a:r>
                    </a:p>
                  </a:txBody>
                  <a:tcPr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87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64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6F60A6-8C0F-4550-A67E-D29243B1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6A376-7B1F-4B14-9AD2-B76B7454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03880"/>
          </a:xfrm>
          <a:solidFill>
            <a:srgbClr val="EEE5F7">
              <a:alpha val="65000"/>
            </a:srgb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sz="4200" dirty="0">
                <a:solidFill>
                  <a:schemeClr val="accent6">
                    <a:lumMod val="50000"/>
                  </a:schemeClr>
                </a:solidFill>
              </a:rPr>
              <a:t>Formulář BH20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D511BE-1287-4483-AA6A-82845E45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6462"/>
            <a:ext cx="7886700" cy="4871500"/>
          </a:xfrm>
          <a:solidFill>
            <a:srgbClr val="C2D9FA">
              <a:alpha val="65000"/>
            </a:srgbClr>
          </a:solidFill>
        </p:spPr>
        <p:txBody>
          <a:bodyPr/>
          <a:lstStyle/>
          <a:p>
            <a:pPr marL="0" indent="0">
              <a:buClr>
                <a:srgbClr val="7030A0"/>
              </a:buClr>
              <a:buNone/>
            </a:pPr>
            <a:endParaRPr lang="cs-CZ" sz="1400" dirty="0"/>
          </a:p>
          <a:p>
            <a:pPr>
              <a:buClr>
                <a:srgbClr val="7030A0"/>
              </a:buClr>
            </a:pPr>
            <a:r>
              <a:rPr lang="cs-CZ" dirty="0"/>
              <a:t>geografické údaje o </a:t>
            </a:r>
            <a:r>
              <a:rPr lang="cs-CZ" b="1" dirty="0">
                <a:solidFill>
                  <a:srgbClr val="7030A0"/>
                </a:solidFill>
              </a:rPr>
              <a:t>přípojných a distribučních optických sítích (</a:t>
            </a:r>
            <a:r>
              <a:rPr lang="cs-CZ" b="1" dirty="0" err="1">
                <a:solidFill>
                  <a:srgbClr val="7030A0"/>
                </a:solidFill>
              </a:rPr>
              <a:t>backhaul</a:t>
            </a:r>
            <a:r>
              <a:rPr lang="cs-CZ" b="1" dirty="0">
                <a:solidFill>
                  <a:srgbClr val="7030A0"/>
                </a:solidFill>
              </a:rPr>
              <a:t>) </a:t>
            </a:r>
            <a:r>
              <a:rPr lang="cs-CZ" dirty="0"/>
              <a:t>a jejich předávacích bodech</a:t>
            </a:r>
          </a:p>
          <a:p>
            <a:pPr>
              <a:buClr>
                <a:srgbClr val="7030A0"/>
              </a:buClr>
            </a:pPr>
            <a:r>
              <a:rPr lang="cs-CZ" dirty="0"/>
              <a:t>na úrovni </a:t>
            </a:r>
            <a:r>
              <a:rPr lang="cs-CZ" b="1" dirty="0">
                <a:solidFill>
                  <a:srgbClr val="7030A0"/>
                </a:solidFill>
              </a:rPr>
              <a:t>obcí do 2 000 obyvatel </a:t>
            </a:r>
            <a:r>
              <a:rPr lang="cs-CZ" dirty="0"/>
              <a:t>(cca 5 600 obcí)</a:t>
            </a:r>
          </a:p>
          <a:p>
            <a:pPr>
              <a:buClr>
                <a:srgbClr val="7030A0"/>
              </a:buClr>
            </a:pPr>
            <a:r>
              <a:rPr lang="cs-CZ" dirty="0"/>
              <a:t>projednáno a dohodnuto na PS Mapování na MPO</a:t>
            </a:r>
          </a:p>
          <a:p>
            <a:pPr>
              <a:buClr>
                <a:srgbClr val="7030A0"/>
              </a:buClr>
            </a:pPr>
            <a:r>
              <a:rPr lang="cs-CZ" dirty="0"/>
              <a:t>navazuje na jednorázový sběr těchto dat realizovaný MPO v roce 2019 (společností </a:t>
            </a:r>
            <a:r>
              <a:rPr lang="en-US" dirty="0"/>
              <a:t>Grant Thornton Advisory </a:t>
            </a:r>
            <a:r>
              <a:rPr lang="en-US" dirty="0" err="1"/>
              <a:t>s.r.o.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2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Bubli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3251A4"/>
      </a:accent1>
      <a:accent2>
        <a:srgbClr val="899EDB"/>
      </a:accent2>
      <a:accent3>
        <a:srgbClr val="939393"/>
      </a:accent3>
      <a:accent4>
        <a:srgbClr val="20336A"/>
      </a:accent4>
      <a:accent5>
        <a:srgbClr val="595959"/>
      </a:accent5>
      <a:accent6>
        <a:srgbClr val="D4BAE7"/>
      </a:accent6>
      <a:hlink>
        <a:srgbClr val="9454C3"/>
      </a:hlink>
      <a:folHlink>
        <a:srgbClr val="3EBBF0"/>
      </a:folHlink>
    </a:clrScheme>
    <a:fontScheme name="ČTÚ - výročka">
      <a:majorFont>
        <a:latin typeface="TitilliumText25L"/>
        <a:ea typeface=""/>
        <a:cs typeface=""/>
      </a:majorFont>
      <a:minorFont>
        <a:latin typeface="TitilliumText25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le ČTÚ v podpoře vysokorychlostních sítí (21. 10. 2016, ČVTSS)" id="{77CEDE6D-3DBD-4543-A7E9-B0A509910A73}" vid="{D7C13BF8-B045-4F30-B461-2B73AA8D838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Role ČTÚ v podpoře vysokorychlostních sítí (21. 10. 2016, ČVTSS)</Template>
  <TotalTime>6980</TotalTime>
  <Words>872</Words>
  <Application>Microsoft Office PowerPoint</Application>
  <PresentationFormat>Předvádění na obrazovce (4:3)</PresentationFormat>
  <Paragraphs>167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TitilliumText25L</vt:lpstr>
      <vt:lpstr>Wingdings</vt:lpstr>
      <vt:lpstr>Motiv Office</vt:lpstr>
      <vt:lpstr>Worksheet</vt:lpstr>
      <vt:lpstr>Změny ve sběru dat za rok 2020 </vt:lpstr>
      <vt:lpstr>Program workshopu </vt:lpstr>
      <vt:lpstr>Prezentace aplikace PowerPoint</vt:lpstr>
      <vt:lpstr>Prezentace aplikace PowerPoint</vt:lpstr>
      <vt:lpstr>Prezentace aplikace PowerPoint</vt:lpstr>
      <vt:lpstr>Formulář ART202 Sekce 2. Přílohy pro sběr geografických údajů</vt:lpstr>
      <vt:lpstr>Formulář ART202 Sekce 3. Vysokokvalitní přístup k internetu v pevném místě</vt:lpstr>
      <vt:lpstr>Formulář ART202 Sekce 4. Datové služby </vt:lpstr>
      <vt:lpstr>Formulář BH20</vt:lpstr>
      <vt:lpstr>Formulář BH20 – obsah sběru</vt:lpstr>
      <vt:lpstr>Formulář BH20 - vzor</vt:lpstr>
      <vt:lpstr>Formulář BH20 - varianty vyplnění</vt:lpstr>
      <vt:lpstr>Diskuze</vt:lpstr>
      <vt:lpstr>vosahlovav@ctu.cz hiricd@ctu.cz </vt:lpstr>
    </vt:vector>
  </TitlesOfParts>
  <Company>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ČTÚ v opatřeních na snižování nákladů na budování vysokorychlostních sítí   pro konferenci ČVTSS „Budoucnost metalických telekomunikačních kabelů“   (Praha, 21. října 2016)</dc:title>
  <dc:creator>EBERT Marek</dc:creator>
  <cp:lastModifiedBy>ČTÚ</cp:lastModifiedBy>
  <cp:revision>512</cp:revision>
  <cp:lastPrinted>2020-06-09T16:00:47Z</cp:lastPrinted>
  <dcterms:created xsi:type="dcterms:W3CDTF">2016-10-21T10:39:38Z</dcterms:created>
  <dcterms:modified xsi:type="dcterms:W3CDTF">2020-06-10T11:04:24Z</dcterms:modified>
</cp:coreProperties>
</file>