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11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9" r:id="rId6"/>
    <p:sldId id="260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99"/>
    <a:srgbClr val="3333CC"/>
    <a:srgbClr val="001AE5"/>
    <a:srgbClr val="0066FF"/>
    <a:srgbClr val="FE5200"/>
    <a:srgbClr val="EAEAEA"/>
    <a:srgbClr val="F8F8F8"/>
    <a:srgbClr val="004691"/>
    <a:srgbClr val="024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F54254-0FEE-41D7-B21C-BFA05A698E43}" v="4" dt="2020-11-18T14:42:17.098"/>
    <p1510:client id="{E5F45CCB-21F2-405D-8CC9-0748C9D8166E}" v="11" dt="2020-11-19T08:55:14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90" autoAdjust="0"/>
  </p:normalViewPr>
  <p:slideViewPr>
    <p:cSldViewPr snapToGrid="0">
      <p:cViewPr varScale="1">
        <p:scale>
          <a:sx n="132" d="100"/>
          <a:sy n="132" d="100"/>
        </p:scale>
        <p:origin x="1963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-13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" userId="d535e788-3d30-4b77-aa4b-dc047d2c7aac" providerId="ADAL" clId="{E5F45CCB-21F2-405D-8CC9-0748C9D8166E}"/>
    <pc:docChg chg="undo custSel addSld modSld">
      <pc:chgData name="Jiří" userId="d535e788-3d30-4b77-aa4b-dc047d2c7aac" providerId="ADAL" clId="{E5F45CCB-21F2-405D-8CC9-0748C9D8166E}" dt="2020-11-19T09:17:02.650" v="940" actId="14100"/>
      <pc:docMkLst>
        <pc:docMk/>
      </pc:docMkLst>
      <pc:sldChg chg="addSp delSp modSp new mod modClrScheme chgLayout">
        <pc:chgData name="Jiří" userId="d535e788-3d30-4b77-aa4b-dc047d2c7aac" providerId="ADAL" clId="{E5F45CCB-21F2-405D-8CC9-0748C9D8166E}" dt="2020-11-19T09:17:02.650" v="940" actId="14100"/>
        <pc:sldMkLst>
          <pc:docMk/>
          <pc:sldMk cId="3985976937" sldId="271"/>
        </pc:sldMkLst>
        <pc:spChg chg="mod ord">
          <ac:chgData name="Jiří" userId="d535e788-3d30-4b77-aa4b-dc047d2c7aac" providerId="ADAL" clId="{E5F45CCB-21F2-405D-8CC9-0748C9D8166E}" dt="2020-11-19T08:48:20.372" v="118" actId="700"/>
          <ac:spMkLst>
            <pc:docMk/>
            <pc:sldMk cId="3985976937" sldId="271"/>
            <ac:spMk id="2" creationId="{01FA8169-5678-4AEF-84CE-F6DBFB9155CD}"/>
          </ac:spMkLst>
        </pc:spChg>
        <pc:spChg chg="del mod">
          <ac:chgData name="Jiří" userId="d535e788-3d30-4b77-aa4b-dc047d2c7aac" providerId="ADAL" clId="{E5F45CCB-21F2-405D-8CC9-0748C9D8166E}" dt="2020-11-19T08:46:39.980" v="21" actId="700"/>
          <ac:spMkLst>
            <pc:docMk/>
            <pc:sldMk cId="3985976937" sldId="271"/>
            <ac:spMk id="3" creationId="{889BE92D-370F-4364-8171-1512900B98A9}"/>
          </ac:spMkLst>
        </pc:spChg>
        <pc:spChg chg="add mod ord">
          <ac:chgData name="Jiří" userId="d535e788-3d30-4b77-aa4b-dc047d2c7aac" providerId="ADAL" clId="{E5F45CCB-21F2-405D-8CC9-0748C9D8166E}" dt="2020-11-19T09:17:02.650" v="940" actId="14100"/>
          <ac:spMkLst>
            <pc:docMk/>
            <pc:sldMk cId="3985976937" sldId="271"/>
            <ac:spMk id="11" creationId="{BE00E0E1-2F55-47F5-88B4-975182DA7157}"/>
          </ac:spMkLst>
        </pc:spChg>
        <pc:spChg chg="add mod">
          <ac:chgData name="Jiří" userId="d535e788-3d30-4b77-aa4b-dc047d2c7aac" providerId="ADAL" clId="{E5F45CCB-21F2-405D-8CC9-0748C9D8166E}" dt="2020-11-19T08:59:32.892" v="776" actId="108"/>
          <ac:spMkLst>
            <pc:docMk/>
            <pc:sldMk cId="3985976937" sldId="271"/>
            <ac:spMk id="13" creationId="{42838260-D5E5-4191-B02B-6B35938ABACA}"/>
          </ac:spMkLst>
        </pc:spChg>
        <pc:spChg chg="add mod">
          <ac:chgData name="Jiří" userId="d535e788-3d30-4b77-aa4b-dc047d2c7aac" providerId="ADAL" clId="{E5F45CCB-21F2-405D-8CC9-0748C9D8166E}" dt="2020-11-19T08:59:23.892" v="775" actId="404"/>
          <ac:spMkLst>
            <pc:docMk/>
            <pc:sldMk cId="3985976937" sldId="271"/>
            <ac:spMk id="14" creationId="{A0DAFBB8-1119-46B8-8874-4EEABF9801A6}"/>
          </ac:spMkLst>
        </pc:spChg>
        <pc:spChg chg="add mod">
          <ac:chgData name="Jiří" userId="d535e788-3d30-4b77-aa4b-dc047d2c7aac" providerId="ADAL" clId="{E5F45CCB-21F2-405D-8CC9-0748C9D8166E}" dt="2020-11-19T08:59:36.835" v="777" actId="108"/>
          <ac:spMkLst>
            <pc:docMk/>
            <pc:sldMk cId="3985976937" sldId="271"/>
            <ac:spMk id="15" creationId="{B0CD8589-C639-4732-B086-2D841F241B74}"/>
          </ac:spMkLst>
        </pc:spChg>
        <pc:spChg chg="add mod">
          <ac:chgData name="Jiří" userId="d535e788-3d30-4b77-aa4b-dc047d2c7aac" providerId="ADAL" clId="{E5F45CCB-21F2-405D-8CC9-0748C9D8166E}" dt="2020-11-19T08:54:44.214" v="455" actId="1076"/>
          <ac:spMkLst>
            <pc:docMk/>
            <pc:sldMk cId="3985976937" sldId="271"/>
            <ac:spMk id="17" creationId="{0F8D3358-1519-491E-9FDB-4AC3FD106A23}"/>
          </ac:spMkLst>
        </pc:spChg>
        <pc:spChg chg="add mod">
          <ac:chgData name="Jiří" userId="d535e788-3d30-4b77-aa4b-dc047d2c7aac" providerId="ADAL" clId="{E5F45CCB-21F2-405D-8CC9-0748C9D8166E}" dt="2020-11-19T08:54:33.166" v="453" actId="20577"/>
          <ac:spMkLst>
            <pc:docMk/>
            <pc:sldMk cId="3985976937" sldId="271"/>
            <ac:spMk id="18" creationId="{D61463B2-99BB-4CE4-8452-1D6612DE101B}"/>
          </ac:spMkLst>
        </pc:spChg>
        <pc:spChg chg="add mod">
          <ac:chgData name="Jiří" userId="d535e788-3d30-4b77-aa4b-dc047d2c7aac" providerId="ADAL" clId="{E5F45CCB-21F2-405D-8CC9-0748C9D8166E}" dt="2020-11-19T08:55:02.805" v="476" actId="20577"/>
          <ac:spMkLst>
            <pc:docMk/>
            <pc:sldMk cId="3985976937" sldId="271"/>
            <ac:spMk id="19" creationId="{3E35D978-24D7-4B72-8D83-86B0D89BBF86}"/>
          </ac:spMkLst>
        </pc:spChg>
        <pc:spChg chg="add mod">
          <ac:chgData name="Jiří" userId="d535e788-3d30-4b77-aa4b-dc047d2c7aac" providerId="ADAL" clId="{E5F45CCB-21F2-405D-8CC9-0748C9D8166E}" dt="2020-11-19T08:55:16.214" v="478" actId="20577"/>
          <ac:spMkLst>
            <pc:docMk/>
            <pc:sldMk cId="3985976937" sldId="271"/>
            <ac:spMk id="20" creationId="{15EB52D7-95EA-404E-9F97-AA10428CB20C}"/>
          </ac:spMkLst>
        </pc:spChg>
        <pc:grpChg chg="add mod">
          <ac:chgData name="Jiří" userId="d535e788-3d30-4b77-aa4b-dc047d2c7aac" providerId="ADAL" clId="{E5F45CCB-21F2-405D-8CC9-0748C9D8166E}" dt="2020-11-19T08:49:19.401" v="161" actId="1076"/>
          <ac:grpSpMkLst>
            <pc:docMk/>
            <pc:sldMk cId="3985976937" sldId="271"/>
            <ac:grpSpMk id="12" creationId="{9571E687-A036-4D18-89D1-A59242C57D51}"/>
          </ac:grpSpMkLst>
        </pc:grpChg>
        <pc:picChg chg="add mod">
          <ac:chgData name="Jiří" userId="d535e788-3d30-4b77-aa4b-dc047d2c7aac" providerId="ADAL" clId="{E5F45CCB-21F2-405D-8CC9-0748C9D8166E}" dt="2020-11-19T08:49:12.652" v="160" actId="164"/>
          <ac:picMkLst>
            <pc:docMk/>
            <pc:sldMk cId="3985976937" sldId="271"/>
            <ac:picMk id="4" creationId="{6D8A5661-D463-4CCC-96CC-84D23F158045}"/>
          </ac:picMkLst>
        </pc:picChg>
        <pc:cxnChg chg="add mod">
          <ac:chgData name="Jiří" userId="d535e788-3d30-4b77-aa4b-dc047d2c7aac" providerId="ADAL" clId="{E5F45CCB-21F2-405D-8CC9-0748C9D8166E}" dt="2020-11-19T08:49:12.652" v="160" actId="164"/>
          <ac:cxnSpMkLst>
            <pc:docMk/>
            <pc:sldMk cId="3985976937" sldId="271"/>
            <ac:cxnSpMk id="5" creationId="{715813FB-FCEC-4F86-ACD1-79CCB3D4ACBF}"/>
          </ac:cxnSpMkLst>
        </pc:cxnChg>
        <pc:cxnChg chg="add mod">
          <ac:chgData name="Jiří" userId="d535e788-3d30-4b77-aa4b-dc047d2c7aac" providerId="ADAL" clId="{E5F45CCB-21F2-405D-8CC9-0748C9D8166E}" dt="2020-11-19T08:54:53.354" v="474" actId="1037"/>
          <ac:cxnSpMkLst>
            <pc:docMk/>
            <pc:sldMk cId="3985976937" sldId="271"/>
            <ac:cxnSpMk id="7" creationId="{32CD3E09-2059-4C16-A2CD-96C5A197F009}"/>
          </ac:cxnSpMkLst>
        </pc:cxnChg>
        <pc:cxnChg chg="add mod">
          <ac:chgData name="Jiří" userId="d535e788-3d30-4b77-aa4b-dc047d2c7aac" providerId="ADAL" clId="{E5F45CCB-21F2-405D-8CC9-0748C9D8166E}" dt="2020-11-19T08:51:32.229" v="317" actId="1038"/>
          <ac:cxnSpMkLst>
            <pc:docMk/>
            <pc:sldMk cId="3985976937" sldId="271"/>
            <ac:cxnSpMk id="8" creationId="{04B04EDC-4BC6-4A0D-B449-696A1CD27B83}"/>
          </ac:cxnSpMkLst>
        </pc:cxnChg>
        <pc:cxnChg chg="add mod">
          <ac:chgData name="Jiří" userId="d535e788-3d30-4b77-aa4b-dc047d2c7aac" providerId="ADAL" clId="{E5F45CCB-21F2-405D-8CC9-0748C9D8166E}" dt="2020-11-19T08:52:32.462" v="370" actId="1037"/>
          <ac:cxnSpMkLst>
            <pc:docMk/>
            <pc:sldMk cId="3985976937" sldId="271"/>
            <ac:cxnSpMk id="9" creationId="{38DE936C-F952-4AAC-92A7-FFC683CE623A}"/>
          </ac:cxnSpMkLst>
        </pc:cxnChg>
        <pc:cxnChg chg="add mod">
          <ac:chgData name="Jiří" userId="d535e788-3d30-4b77-aa4b-dc047d2c7aac" providerId="ADAL" clId="{E5F45CCB-21F2-405D-8CC9-0748C9D8166E}" dt="2020-11-19T08:53:00.115" v="391" actId="1037"/>
          <ac:cxnSpMkLst>
            <pc:docMk/>
            <pc:sldMk cId="3985976937" sldId="271"/>
            <ac:cxnSpMk id="10" creationId="{E44A4FEF-EC02-4F35-8198-88CF5604B815}"/>
          </ac:cxnSpMkLst>
        </pc:cxnChg>
      </pc:sldChg>
    </pc:docChg>
  </pc:docChgLst>
  <pc:docChgLst>
    <pc:chgData name="PETERKA Jiří" userId="d535e788-3d30-4b77-aa4b-dc047d2c7aac" providerId="ADAL" clId="{C2F54254-0FEE-41D7-B21C-BFA05A698E43}"/>
    <pc:docChg chg="custSel addSld modSld">
      <pc:chgData name="PETERKA Jiří" userId="d535e788-3d30-4b77-aa4b-dc047d2c7aac" providerId="ADAL" clId="{C2F54254-0FEE-41D7-B21C-BFA05A698E43}" dt="2020-11-18T14:36:15.339" v="45" actId="20577"/>
      <pc:docMkLst>
        <pc:docMk/>
      </pc:docMkLst>
      <pc:sldChg chg="modSp">
        <pc:chgData name="PETERKA Jiří" userId="d535e788-3d30-4b77-aa4b-dc047d2c7aac" providerId="ADAL" clId="{C2F54254-0FEE-41D7-B21C-BFA05A698E43}" dt="2020-11-18T14:36:15.339" v="45" actId="20577"/>
        <pc:sldMkLst>
          <pc:docMk/>
          <pc:sldMk cId="7897785" sldId="259"/>
        </pc:sldMkLst>
        <pc:spChg chg="mod">
          <ac:chgData name="PETERKA Jiří" userId="d535e788-3d30-4b77-aa4b-dc047d2c7aac" providerId="ADAL" clId="{C2F54254-0FEE-41D7-B21C-BFA05A698E43}" dt="2020-11-18T14:36:15.339" v="45" actId="20577"/>
          <ac:spMkLst>
            <pc:docMk/>
            <pc:sldMk cId="7897785" sldId="259"/>
            <ac:spMk id="2" creationId="{5FED830F-8A80-47E3-90D5-B9DA37AE16F1}"/>
          </ac:spMkLst>
        </pc:spChg>
      </pc:sldChg>
      <pc:sldChg chg="modSp">
        <pc:chgData name="PETERKA Jiří" userId="d535e788-3d30-4b77-aa4b-dc047d2c7aac" providerId="ADAL" clId="{C2F54254-0FEE-41D7-B21C-BFA05A698E43}" dt="2020-11-18T14:36:12.139" v="44" actId="20577"/>
        <pc:sldMkLst>
          <pc:docMk/>
          <pc:sldMk cId="792046619" sldId="260"/>
        </pc:sldMkLst>
        <pc:spChg chg="mod">
          <ac:chgData name="PETERKA Jiří" userId="d535e788-3d30-4b77-aa4b-dc047d2c7aac" providerId="ADAL" clId="{C2F54254-0FEE-41D7-B21C-BFA05A698E43}" dt="2020-11-18T14:36:12.139" v="44" actId="20577"/>
          <ac:spMkLst>
            <pc:docMk/>
            <pc:sldMk cId="792046619" sldId="260"/>
            <ac:spMk id="2" creationId="{5FED830F-8A80-47E3-90D5-B9DA37AE16F1}"/>
          </ac:spMkLst>
        </pc:spChg>
      </pc:sldChg>
      <pc:sldChg chg="modSp">
        <pc:chgData name="PETERKA Jiří" userId="d535e788-3d30-4b77-aa4b-dc047d2c7aac" providerId="ADAL" clId="{C2F54254-0FEE-41D7-B21C-BFA05A698E43}" dt="2020-11-18T14:11:11.799" v="38" actId="20577"/>
        <pc:sldMkLst>
          <pc:docMk/>
          <pc:sldMk cId="1697849985" sldId="265"/>
        </pc:sldMkLst>
        <pc:spChg chg="mod">
          <ac:chgData name="PETERKA Jiří" userId="d535e788-3d30-4b77-aa4b-dc047d2c7aac" providerId="ADAL" clId="{C2F54254-0FEE-41D7-B21C-BFA05A698E43}" dt="2020-11-18T14:11:11.799" v="38" actId="20577"/>
          <ac:spMkLst>
            <pc:docMk/>
            <pc:sldMk cId="1697849985" sldId="265"/>
            <ac:spMk id="2" creationId="{4523AA96-548A-4D3F-8557-2F2FA0788E06}"/>
          </ac:spMkLst>
        </pc:spChg>
      </pc:sldChg>
      <pc:sldChg chg="modSp">
        <pc:chgData name="PETERKA Jiří" userId="d535e788-3d30-4b77-aa4b-dc047d2c7aac" providerId="ADAL" clId="{C2F54254-0FEE-41D7-B21C-BFA05A698E43}" dt="2020-11-18T14:12:06.573" v="42"/>
        <pc:sldMkLst>
          <pc:docMk/>
          <pc:sldMk cId="2619759585" sldId="267"/>
        </pc:sldMkLst>
        <pc:spChg chg="mod">
          <ac:chgData name="PETERKA Jiří" userId="d535e788-3d30-4b77-aa4b-dc047d2c7aac" providerId="ADAL" clId="{C2F54254-0FEE-41D7-B21C-BFA05A698E43}" dt="2020-11-18T14:12:06.573" v="42"/>
          <ac:spMkLst>
            <pc:docMk/>
            <pc:sldMk cId="2619759585" sldId="267"/>
            <ac:spMk id="4" creationId="{5A1AA327-3619-43F4-98B2-A3C8E25B924E}"/>
          </ac:spMkLst>
        </pc:spChg>
      </pc:sldChg>
      <pc:sldChg chg="modSp">
        <pc:chgData name="PETERKA Jiří" userId="d535e788-3d30-4b77-aa4b-dc047d2c7aac" providerId="ADAL" clId="{C2F54254-0FEE-41D7-B21C-BFA05A698E43}" dt="2020-11-18T14:35:21.822" v="43" actId="20577"/>
        <pc:sldMkLst>
          <pc:docMk/>
          <pc:sldMk cId="2916798237" sldId="269"/>
        </pc:sldMkLst>
        <pc:spChg chg="mod">
          <ac:chgData name="PETERKA Jiří" userId="d535e788-3d30-4b77-aa4b-dc047d2c7aac" providerId="ADAL" clId="{C2F54254-0FEE-41D7-B21C-BFA05A698E43}" dt="2020-11-18T14:35:21.822" v="43" actId="20577"/>
          <ac:spMkLst>
            <pc:docMk/>
            <pc:sldMk cId="2916798237" sldId="269"/>
            <ac:spMk id="2" creationId="{A1EFA958-1645-4F24-A98E-199CCBBBCC6D}"/>
          </ac:spMkLst>
        </pc:spChg>
      </pc:sldChg>
      <pc:sldChg chg="delSp modSp add">
        <pc:chgData name="PETERKA Jiří" userId="d535e788-3d30-4b77-aa4b-dc047d2c7aac" providerId="ADAL" clId="{C2F54254-0FEE-41D7-B21C-BFA05A698E43}" dt="2020-11-18T14:10:32.010" v="37" actId="403"/>
        <pc:sldMkLst>
          <pc:docMk/>
          <pc:sldMk cId="1512651974" sldId="270"/>
        </pc:sldMkLst>
        <pc:spChg chg="del">
          <ac:chgData name="PETERKA Jiří" userId="d535e788-3d30-4b77-aa4b-dc047d2c7aac" providerId="ADAL" clId="{C2F54254-0FEE-41D7-B21C-BFA05A698E43}" dt="2020-11-18T14:10:27.001" v="34" actId="478"/>
          <ac:spMkLst>
            <pc:docMk/>
            <pc:sldMk cId="1512651974" sldId="270"/>
            <ac:spMk id="2" creationId="{56C3FC96-CBA3-433F-8825-3901EE3E55F7}"/>
          </ac:spMkLst>
        </pc:spChg>
        <pc:spChg chg="mod">
          <ac:chgData name="PETERKA Jiří" userId="d535e788-3d30-4b77-aa4b-dc047d2c7aac" providerId="ADAL" clId="{C2F54254-0FEE-41D7-B21C-BFA05A698E43}" dt="2020-11-18T14:10:32.010" v="37" actId="403"/>
          <ac:spMkLst>
            <pc:docMk/>
            <pc:sldMk cId="1512651974" sldId="270"/>
            <ac:spMk id="3" creationId="{CCD8D5DD-2BBD-4498-9EDB-79DEE0E659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>
              <a:solidFill>
                <a:srgbClr val="0033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E4C8A-8ED4-4F58-B230-DB1A567A8DC5}" type="slidenum">
              <a:rPr lang="cs-CZ" smtClean="0">
                <a:solidFill>
                  <a:srgbClr val="003399"/>
                </a:solidFill>
              </a:rPr>
              <a:t>‹#›</a:t>
            </a:fld>
            <a:endParaRPr lang="cs-CZ" dirty="0">
              <a:solidFill>
                <a:srgbClr val="00339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0" y="18048"/>
            <a:ext cx="569561" cy="60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0" y="643689"/>
            <a:ext cx="6858000" cy="0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64106" y="90237"/>
            <a:ext cx="3915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3399"/>
                </a:solidFill>
                <a:latin typeface="Corbel" panose="020B0503020204020204" pitchFamily="34" charset="0"/>
              </a:rPr>
              <a:t>Český telekomunikační úřad</a:t>
            </a:r>
          </a:p>
        </p:txBody>
      </p:sp>
    </p:spTree>
    <p:extLst>
      <p:ext uri="{BB962C8B-B14F-4D97-AF65-F5344CB8AC3E}">
        <p14:creationId xmlns:p14="http://schemas.microsoft.com/office/powerpoint/2010/main" val="3448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AE635-BBF3-4067-8A86-2E8D2B748D7E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6D59D-E97B-4BCD-A576-8522E8727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9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4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0163" y="2798916"/>
            <a:ext cx="7063674" cy="1260169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cs-CZ" sz="4400" b="1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14576" y="91439"/>
            <a:ext cx="67219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Český telekomunikační úřad</a:t>
            </a:r>
          </a:p>
        </p:txBody>
      </p:sp>
      <p:sp>
        <p:nvSpPr>
          <p:cNvPr id="2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2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5090160" y="5334319"/>
            <a:ext cx="3454400" cy="55848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18369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982892"/>
            <a:ext cx="9042223" cy="58751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453467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1889"/>
            <a:ext cx="4408313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30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3093156"/>
            <a:ext cx="4453467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3093156"/>
            <a:ext cx="4408313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1"/>
            <a:ext cx="9048750" cy="198613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8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2528714"/>
            <a:ext cx="4453467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2528714"/>
            <a:ext cx="4408313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2"/>
            <a:ext cx="9048750" cy="13998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5289957"/>
            <a:ext cx="9048750" cy="13998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3271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4453467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4716"/>
            <a:ext cx="4408313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4410026"/>
            <a:ext cx="9048750" cy="244797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058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111" y="1072269"/>
            <a:ext cx="42502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1110" y="1715330"/>
            <a:ext cx="4250267" cy="5142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4" y="1057276"/>
            <a:ext cx="4498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719616"/>
            <a:ext cx="4498975" cy="513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6736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4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1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993" y="4406900"/>
            <a:ext cx="7772400" cy="1362075"/>
          </a:xfrm>
        </p:spPr>
        <p:txBody>
          <a:bodyPr anchor="ctr" anchorCtr="0">
            <a:normAutofit/>
          </a:bodyPr>
          <a:lstStyle>
            <a:lvl1pPr algn="ct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906713"/>
            <a:ext cx="7772400" cy="15001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043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9143999" cy="9183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2" y="970702"/>
            <a:ext cx="9076267" cy="58872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826851" cy="914400"/>
            <a:chOff x="0" y="0"/>
            <a:chExt cx="826851" cy="9144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826851" cy="914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7732" y="52367"/>
              <a:ext cx="714593" cy="783011"/>
            </a:xfrm>
            <a:prstGeom prst="rect">
              <a:avLst/>
            </a:prstGeom>
          </p:spPr>
        </p:pic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9183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0" y="1"/>
            <a:ext cx="9144000" cy="924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5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2" r:id="rId1"/>
    <p:sldLayoutId id="2147484813" r:id="rId2"/>
    <p:sldLayoutId id="2147484814" r:id="rId3"/>
    <p:sldLayoutId id="2147484815" r:id="rId4"/>
    <p:sldLayoutId id="2147484816" r:id="rId5"/>
    <p:sldLayoutId id="2147484817" r:id="rId6"/>
    <p:sldLayoutId id="2147484818" r:id="rId7"/>
    <p:sldLayoutId id="2147484819" r:id="rId8"/>
    <p:sldLayoutId id="2147484820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07315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5253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040163" y="2798916"/>
            <a:ext cx="6958209" cy="1260169"/>
          </a:xfrm>
        </p:spPr>
        <p:txBody>
          <a:bodyPr/>
          <a:lstStyle/>
          <a:p>
            <a:r>
              <a:rPr lang="cs-CZ" dirty="0"/>
              <a:t>Změny v návrhu vyhlášky ke srovnávacímu nástroji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Hana Továrková</a:t>
            </a:r>
          </a:p>
        </p:txBody>
      </p:sp>
    </p:spTree>
    <p:extLst>
      <p:ext uri="{BB962C8B-B14F-4D97-AF65-F5344CB8AC3E}">
        <p14:creationId xmlns:p14="http://schemas.microsoft.com/office/powerpoint/2010/main" val="1005960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FA958-1645-4F24-A98E-199CCBBB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televize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FFC305-6800-4F8B-91FF-22B2331658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cs-CZ" dirty="0"/>
              <a:t>Televize</a:t>
            </a:r>
          </a:p>
          <a:p>
            <a:pPr lvl="1"/>
            <a:r>
              <a:rPr lang="cs-CZ" dirty="0"/>
              <a:t>počet televizních stanic dle žánru obsažených v paušálu za zúčtovací období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typ sítě a technologie (IPTV, CATV, satelitní televize)</a:t>
            </a:r>
          </a:p>
          <a:p>
            <a:pPr marL="712788" lvl="1" indent="-514350"/>
            <a:endParaRPr lang="cs-CZ" sz="2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773ECC-84FF-47BD-AD33-340CAF608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5687" y="1001890"/>
            <a:ext cx="4408313" cy="47472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dirty="0"/>
              <a:t>Televize</a:t>
            </a:r>
          </a:p>
          <a:p>
            <a:pPr marL="712788" lvl="1" indent="-514350"/>
            <a:r>
              <a:rPr lang="cs-CZ" dirty="0"/>
              <a:t>počet televizních stanic dle žánru obsažených v paušálu za zúčtovací období</a:t>
            </a:r>
          </a:p>
          <a:p>
            <a:pPr marL="712788" lvl="1" indent="-514350"/>
            <a:endParaRPr lang="cs-CZ" dirty="0"/>
          </a:p>
          <a:p>
            <a:pPr marL="712788" lvl="1" indent="-514350"/>
            <a:r>
              <a:rPr lang="cs-CZ" b="1" dirty="0"/>
              <a:t>způsob šíření signálu </a:t>
            </a:r>
            <a:r>
              <a:rPr lang="cs-CZ" dirty="0"/>
              <a:t>(IPTV, CATV, satelitní televize)</a:t>
            </a:r>
          </a:p>
          <a:p>
            <a:pPr marL="198438" lvl="1" indent="0">
              <a:buNone/>
            </a:pPr>
            <a:endParaRPr lang="cs-CZ" dirty="0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1D13B66-C921-4E1B-8F2B-0A5F3E067667}"/>
              </a:ext>
            </a:extLst>
          </p:cNvPr>
          <p:cNvGrpSpPr/>
          <p:nvPr/>
        </p:nvGrpSpPr>
        <p:grpSpPr>
          <a:xfrm>
            <a:off x="2600141" y="6207148"/>
            <a:ext cx="3750697" cy="482686"/>
            <a:chOff x="2495037" y="6251423"/>
            <a:chExt cx="3750697" cy="482686"/>
          </a:xfrm>
        </p:grpSpPr>
        <p:sp>
          <p:nvSpPr>
            <p:cNvPr id="8" name="Šipka: obousměrná vodorovná 7">
              <a:extLst>
                <a:ext uri="{FF2B5EF4-FFF2-40B4-BE49-F238E27FC236}">
                  <a16:creationId xmlns:a16="http://schemas.microsoft.com/office/drawing/2014/main" id="{6C58DE0D-E909-4AF0-A65B-02D24A472EE5}"/>
                </a:ext>
              </a:extLst>
            </p:cNvPr>
            <p:cNvSpPr/>
            <p:nvPr/>
          </p:nvSpPr>
          <p:spPr>
            <a:xfrm>
              <a:off x="3915103" y="6398174"/>
              <a:ext cx="1313793" cy="2102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8F04E368-2518-44D0-958E-BE1D663B70FD}"/>
                </a:ext>
              </a:extLst>
            </p:cNvPr>
            <p:cNvSpPr txBox="1"/>
            <p:nvPr/>
          </p:nvSpPr>
          <p:spPr>
            <a:xfrm>
              <a:off x="2495037" y="6272444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původně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C0F5B4E2-27CE-4764-9E0D-69A92C16B81E}"/>
                </a:ext>
              </a:extLst>
            </p:cNvPr>
            <p:cNvSpPr txBox="1"/>
            <p:nvPr/>
          </p:nvSpPr>
          <p:spPr>
            <a:xfrm>
              <a:off x="5439103" y="625142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nově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667C7FED-5486-49BE-A4C5-7A25E4C9098A}"/>
              </a:ext>
            </a:extLst>
          </p:cNvPr>
          <p:cNvGrpSpPr/>
          <p:nvPr/>
        </p:nvGrpSpPr>
        <p:grpSpPr>
          <a:xfrm>
            <a:off x="5334000" y="1562536"/>
            <a:ext cx="3693095" cy="1065049"/>
            <a:chOff x="254833" y="1165482"/>
            <a:chExt cx="8214610" cy="3151685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1D356D00-EBD5-4156-875A-E477AFCC1249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8F27FBC7-9506-4623-89E4-EBEA873CDA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679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BE00E0E1-2F55-47F5-88B4-975182DA715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6810" y="982892"/>
            <a:ext cx="9057189" cy="58751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srovnávací nástroj bude nabíhat postupně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Úřad bude hodnotit plnění povinností ze strany povinných subjektů s ohledem na harmonogram postupného náběhu srovnávacího nástroje, i s ohledem na potřebu odladit jeho celkovou funkčnost a ověřit správnost vyhodnocování vstupních dat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FA8169-5678-4AEF-84CE-F6DBFB91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harmonogram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9571E687-A036-4D18-89D1-A59242C57D51}"/>
              </a:ext>
            </a:extLst>
          </p:cNvPr>
          <p:cNvGrpSpPr/>
          <p:nvPr/>
        </p:nvGrpSpPr>
        <p:grpSpPr>
          <a:xfrm>
            <a:off x="0" y="3310068"/>
            <a:ext cx="8964298" cy="711641"/>
            <a:chOff x="116276" y="5596068"/>
            <a:chExt cx="8964298" cy="711641"/>
          </a:xfrm>
        </p:grpSpPr>
        <p:pic>
          <p:nvPicPr>
            <p:cNvPr id="4" name="Grafický objekt 3" descr="Hodiny">
              <a:extLst>
                <a:ext uri="{FF2B5EF4-FFF2-40B4-BE49-F238E27FC236}">
                  <a16:creationId xmlns:a16="http://schemas.microsoft.com/office/drawing/2014/main" id="{6D8A5661-D463-4CCC-96CC-84D23F158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6276" y="5596068"/>
              <a:ext cx="711641" cy="711641"/>
            </a:xfrm>
            <a:prstGeom prst="rect">
              <a:avLst/>
            </a:prstGeom>
          </p:spPr>
        </p:pic>
        <p:cxnSp>
          <p:nvCxnSpPr>
            <p:cNvPr id="5" name="Přímá spojnice se šipkou 4">
              <a:extLst>
                <a:ext uri="{FF2B5EF4-FFF2-40B4-BE49-F238E27FC236}">
                  <a16:creationId xmlns:a16="http://schemas.microsoft.com/office/drawing/2014/main" id="{715813FB-FCEC-4F86-ACD1-79CCB3D4ACBF}"/>
                </a:ext>
              </a:extLst>
            </p:cNvPr>
            <p:cNvCxnSpPr>
              <a:stCxn id="4" idx="3"/>
            </p:cNvCxnSpPr>
            <p:nvPr/>
          </p:nvCxnSpPr>
          <p:spPr>
            <a:xfrm>
              <a:off x="827917" y="5951889"/>
              <a:ext cx="8252657" cy="7077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32CD3E09-2059-4C16-A2CD-96C5A197F009}"/>
                </a:ext>
              </a:extLst>
            </p:cNvPr>
            <p:cNvCxnSpPr>
              <a:cxnSpLocks/>
            </p:cNvCxnSpPr>
            <p:nvPr/>
          </p:nvCxnSpPr>
          <p:spPr>
            <a:xfrm>
              <a:off x="1180619" y="5877942"/>
              <a:ext cx="0" cy="16204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04B04EDC-4BC6-4A0D-B449-696A1CD27B83}"/>
                </a:ext>
              </a:extLst>
            </p:cNvPr>
            <p:cNvCxnSpPr>
              <a:cxnSpLocks/>
            </p:cNvCxnSpPr>
            <p:nvPr/>
          </p:nvCxnSpPr>
          <p:spPr>
            <a:xfrm>
              <a:off x="2060294" y="5877942"/>
              <a:ext cx="0" cy="16204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38DE936C-F952-4AAC-92A7-FFC683CE623A}"/>
                </a:ext>
              </a:extLst>
            </p:cNvPr>
            <p:cNvCxnSpPr>
              <a:cxnSpLocks/>
            </p:cNvCxnSpPr>
            <p:nvPr/>
          </p:nvCxnSpPr>
          <p:spPr>
            <a:xfrm>
              <a:off x="4438895" y="5877942"/>
              <a:ext cx="0" cy="16204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E44A4FEF-EC02-4F35-8198-88CF5604B815}"/>
                </a:ext>
              </a:extLst>
            </p:cNvPr>
            <p:cNvCxnSpPr>
              <a:cxnSpLocks/>
            </p:cNvCxnSpPr>
            <p:nvPr/>
          </p:nvCxnSpPr>
          <p:spPr>
            <a:xfrm>
              <a:off x="6991110" y="5877942"/>
              <a:ext cx="0" cy="16204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Bublinový popisek: zahnutá čára 12">
            <a:extLst>
              <a:ext uri="{FF2B5EF4-FFF2-40B4-BE49-F238E27FC236}">
                <a16:creationId xmlns:a16="http://schemas.microsoft.com/office/drawing/2014/main" id="{42838260-D5E5-4191-B02B-6B35938ABACA}"/>
              </a:ext>
            </a:extLst>
          </p:cNvPr>
          <p:cNvSpPr/>
          <p:nvPr/>
        </p:nvSpPr>
        <p:spPr>
          <a:xfrm>
            <a:off x="4918712" y="2428767"/>
            <a:ext cx="1783030" cy="9719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902"/>
              <a:gd name="adj6" fmla="val -33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služby v pevném místě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(hlas, Internet, TV)</a:t>
            </a:r>
          </a:p>
        </p:txBody>
      </p:sp>
      <p:sp>
        <p:nvSpPr>
          <p:cNvPr id="14" name="Bublinový popisek: zahnutá čára 13">
            <a:extLst>
              <a:ext uri="{FF2B5EF4-FFF2-40B4-BE49-F238E27FC236}">
                <a16:creationId xmlns:a16="http://schemas.microsoft.com/office/drawing/2014/main" id="{A0DAFBB8-1119-46B8-8874-4EEABF9801A6}"/>
              </a:ext>
            </a:extLst>
          </p:cNvPr>
          <p:cNvSpPr/>
          <p:nvPr/>
        </p:nvSpPr>
        <p:spPr>
          <a:xfrm>
            <a:off x="2511706" y="2949548"/>
            <a:ext cx="1574158" cy="50928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8409"/>
              <a:gd name="adj6" fmla="val -36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mobilní služby</a:t>
            </a:r>
          </a:p>
        </p:txBody>
      </p:sp>
      <p:sp>
        <p:nvSpPr>
          <p:cNvPr id="15" name="Bublinový popisek: zahnutá čára 14">
            <a:extLst>
              <a:ext uri="{FF2B5EF4-FFF2-40B4-BE49-F238E27FC236}">
                <a16:creationId xmlns:a16="http://schemas.microsoft.com/office/drawing/2014/main" id="{B0CD8589-C639-4732-B086-2D841F241B74}"/>
              </a:ext>
            </a:extLst>
          </p:cNvPr>
          <p:cNvSpPr/>
          <p:nvPr/>
        </p:nvSpPr>
        <p:spPr>
          <a:xfrm>
            <a:off x="7335659" y="2001564"/>
            <a:ext cx="1628639" cy="58537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72807"/>
              <a:gd name="adj6" fmla="val -28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kombinace služeb (balíčky)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F8D3358-1519-491E-9FDB-4AC3FD106A23}"/>
              </a:ext>
            </a:extLst>
          </p:cNvPr>
          <p:cNvSpPr txBox="1"/>
          <p:nvPr/>
        </p:nvSpPr>
        <p:spPr>
          <a:xfrm>
            <a:off x="711641" y="3753988"/>
            <a:ext cx="105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1.1.2021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61463B2-99BB-4CE4-8452-1D6612DE101B}"/>
              </a:ext>
            </a:extLst>
          </p:cNvPr>
          <p:cNvSpPr txBox="1"/>
          <p:nvPr/>
        </p:nvSpPr>
        <p:spPr>
          <a:xfrm>
            <a:off x="1699938" y="3746913"/>
            <a:ext cx="105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1.2.2021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E35D978-24D7-4B72-8D83-86B0D89BBF86}"/>
              </a:ext>
            </a:extLst>
          </p:cNvPr>
          <p:cNvSpPr txBox="1"/>
          <p:nvPr/>
        </p:nvSpPr>
        <p:spPr>
          <a:xfrm>
            <a:off x="3985893" y="3746913"/>
            <a:ext cx="105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1.4.2021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5EB52D7-95EA-404E-9F97-AA10428CB20C}"/>
              </a:ext>
            </a:extLst>
          </p:cNvPr>
          <p:cNvSpPr txBox="1"/>
          <p:nvPr/>
        </p:nvSpPr>
        <p:spPr>
          <a:xfrm>
            <a:off x="6509174" y="3740477"/>
            <a:ext cx="105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1.7.2021</a:t>
            </a:r>
          </a:p>
        </p:txBody>
      </p:sp>
    </p:spTree>
    <p:extLst>
      <p:ext uri="{BB962C8B-B14F-4D97-AF65-F5344CB8AC3E}">
        <p14:creationId xmlns:p14="http://schemas.microsoft.com/office/powerpoint/2010/main" val="398597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D8D5DD-2BBD-4498-9EDB-79DEE0E659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1265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D830F-8A80-47E3-90D5-B9DA37AE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lhůty </a:t>
            </a:r>
            <a:r>
              <a:rPr lang="cs-CZ" dirty="0"/>
              <a:t>(§ 2 odst. 3) - původně</a:t>
            </a:r>
          </a:p>
        </p:txBody>
      </p:sp>
      <p:sp>
        <p:nvSpPr>
          <p:cNvPr id="4" name="Vývojový diagram: dokument 3">
            <a:extLst>
              <a:ext uri="{FF2B5EF4-FFF2-40B4-BE49-F238E27FC236}">
                <a16:creationId xmlns:a16="http://schemas.microsoft.com/office/drawing/2014/main" id="{A9F29D76-C8AE-4CE3-BE5C-C0E9596AFFDE}"/>
              </a:ext>
            </a:extLst>
          </p:cNvPr>
          <p:cNvSpPr/>
          <p:nvPr/>
        </p:nvSpPr>
        <p:spPr>
          <a:xfrm>
            <a:off x="667801" y="1512290"/>
            <a:ext cx="7328714" cy="24543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200" dirty="0"/>
              <a:t>Povinný subjekt předává informace podle § 1 tak, aby </a:t>
            </a:r>
            <a:r>
              <a:rPr lang="cs-CZ" sz="3200" b="1" dirty="0"/>
              <a:t>nebyly starší než tři pracovní dny od jejich poslední změny</a:t>
            </a:r>
            <a:r>
              <a:rPr lang="cs-CZ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9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D830F-8A80-47E3-90D5-B9DA37AE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lhůty (§ 2 odst. 3) - nově</a:t>
            </a:r>
          </a:p>
        </p:txBody>
      </p:sp>
      <p:sp>
        <p:nvSpPr>
          <p:cNvPr id="4" name="Vývojový diagram: dokument 3">
            <a:extLst>
              <a:ext uri="{FF2B5EF4-FFF2-40B4-BE49-F238E27FC236}">
                <a16:creationId xmlns:a16="http://schemas.microsoft.com/office/drawing/2014/main" id="{A9F29D76-C8AE-4CE3-BE5C-C0E9596AFFDE}"/>
              </a:ext>
            </a:extLst>
          </p:cNvPr>
          <p:cNvSpPr/>
          <p:nvPr/>
        </p:nvSpPr>
        <p:spPr>
          <a:xfrm>
            <a:off x="667801" y="1512290"/>
            <a:ext cx="7328714" cy="24543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200" dirty="0"/>
              <a:t>Povinný subjekt předává informace podle § 1 tak, aby </a:t>
            </a:r>
            <a:r>
              <a:rPr lang="cs-CZ" sz="3200" b="1" dirty="0"/>
              <a:t>nebyly starší než tři pracovní dny od jejich poslední změny</a:t>
            </a:r>
            <a:r>
              <a:rPr lang="cs-CZ" sz="3200" dirty="0"/>
              <a:t>. </a:t>
            </a:r>
          </a:p>
        </p:txBody>
      </p:sp>
      <p:sp>
        <p:nvSpPr>
          <p:cNvPr id="5" name="Vývojový diagram: dokument 4">
            <a:extLst>
              <a:ext uri="{FF2B5EF4-FFF2-40B4-BE49-F238E27FC236}">
                <a16:creationId xmlns:a16="http://schemas.microsoft.com/office/drawing/2014/main" id="{AD5A1EB7-48F4-4F48-BBCC-D9F048E4B66E}"/>
              </a:ext>
            </a:extLst>
          </p:cNvPr>
          <p:cNvSpPr/>
          <p:nvPr/>
        </p:nvSpPr>
        <p:spPr>
          <a:xfrm>
            <a:off x="914400" y="4456386"/>
            <a:ext cx="7771175" cy="2401614"/>
          </a:xfrm>
          <a:prstGeom prst="flowChartDocument">
            <a:avLst/>
          </a:prstGeom>
          <a:solidFill>
            <a:schemeClr val="accent1">
              <a:alpha val="43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200" dirty="0"/>
              <a:t>Povinný subjekt předává informace podle § 1, včetně informace o geografické dostupnosti služeb, </a:t>
            </a:r>
            <a:r>
              <a:rPr lang="cs-CZ" sz="3200" b="1" dirty="0"/>
              <a:t>nejpozději do jednoho měsíce od jejich změny</a:t>
            </a:r>
            <a:r>
              <a:rPr lang="cs-CZ" sz="3200" dirty="0"/>
              <a:t>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CC1825F-3B91-4B25-A001-83D1D173C868}"/>
              </a:ext>
            </a:extLst>
          </p:cNvPr>
          <p:cNvGrpSpPr/>
          <p:nvPr/>
        </p:nvGrpSpPr>
        <p:grpSpPr>
          <a:xfrm>
            <a:off x="254833" y="1165482"/>
            <a:ext cx="8214610" cy="3059677"/>
            <a:chOff x="254833" y="1165482"/>
            <a:chExt cx="8214610" cy="3151685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D3D1E061-0062-4EA0-8D97-6410D0717361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561FF07C-D96E-4A9A-805A-2A0502496F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204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058A11E-23CB-4EE2-9C32-F73DBFF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geografická dostupnost - původně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6EE6228-960C-4D22-8578-B531A119A46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sz="2800" dirty="0"/>
              <a:t>Geografická dostupnost jednotlivých služeb se uvádí na úroveň adresního místa, je-li služba dostupná </a:t>
            </a:r>
            <a:r>
              <a:rPr lang="cs-CZ" sz="2800" dirty="0">
                <a:solidFill>
                  <a:srgbClr val="FF0000"/>
                </a:solidFill>
              </a:rPr>
              <a:t>na všech adresních místech v ulici</a:t>
            </a:r>
            <a:r>
              <a:rPr lang="cs-CZ" sz="2800" dirty="0"/>
              <a:t>, na úroveň ulice, a je-li služba dostupná </a:t>
            </a:r>
            <a:r>
              <a:rPr lang="cs-CZ" sz="2800" dirty="0">
                <a:solidFill>
                  <a:srgbClr val="FF0000"/>
                </a:solidFill>
              </a:rPr>
              <a:t>na všech adresních místech </a:t>
            </a:r>
            <a:r>
              <a:rPr lang="cs-CZ" sz="2800" dirty="0"/>
              <a:t>v obci, na úroveň 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09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058A11E-23CB-4EE2-9C32-F73DBFF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geografická dostupnost - nově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6EE6228-960C-4D22-8578-B531A119A46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82892"/>
            <a:ext cx="9143999" cy="5875108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Geografická dostupnost jednotlivých služeb se uvádí na úroveň adresního místa, je-li služba dostupná na všech adresních místech v ulici, na úroveň ulice, a je-li služba dostupná na všech adresních místech v obci, na úroveň obce.</a:t>
            </a:r>
          </a:p>
          <a:p>
            <a:endParaRPr lang="cs-CZ" sz="1300" dirty="0"/>
          </a:p>
          <a:p>
            <a:r>
              <a:rPr lang="cs-CZ" sz="2400" dirty="0"/>
              <a:t>….. uvede jejich dostupnost na úrovni:</a:t>
            </a:r>
          </a:p>
          <a:p>
            <a:pPr marL="712788" lvl="1" indent="-457200">
              <a:buFont typeface="+mj-lt"/>
              <a:buAutoNum type="alphaLcParenR"/>
            </a:pPr>
            <a:r>
              <a:rPr lang="cs-CZ" dirty="0"/>
              <a:t>adresního místa, evidovaného v Registru územní identifikace, adres a nemovitostí (RÚIAN), nebo</a:t>
            </a:r>
          </a:p>
          <a:p>
            <a:pPr marL="712788" lvl="1" indent="-457200">
              <a:buFont typeface="+mj-lt"/>
              <a:buAutoNum type="alphaLcParenR"/>
            </a:pPr>
            <a:r>
              <a:rPr lang="cs-CZ" dirty="0"/>
              <a:t>ulice, nebo</a:t>
            </a:r>
          </a:p>
          <a:p>
            <a:pPr marL="712788" lvl="1" indent="-457200">
              <a:buFont typeface="+mj-lt"/>
              <a:buAutoNum type="alphaLcParenR"/>
            </a:pPr>
            <a:r>
              <a:rPr lang="cs-CZ" dirty="0"/>
              <a:t>území obce či městské části v případě statutárních měst a hl. m. Prahy</a:t>
            </a:r>
          </a:p>
          <a:p>
            <a:pPr marL="255588" lvl="1" indent="0">
              <a:buNone/>
            </a:pPr>
            <a:endParaRPr lang="cs-CZ" sz="1900" dirty="0"/>
          </a:p>
          <a:p>
            <a:r>
              <a:rPr lang="cs-CZ" sz="2400" dirty="0"/>
              <a:t>Za dostupnou podle předchozího odstavce se považuje služba, kterou je povinný subjekt schopen </a:t>
            </a:r>
            <a:r>
              <a:rPr lang="cs-CZ" sz="2400" dirty="0">
                <a:solidFill>
                  <a:srgbClr val="FF0000"/>
                </a:solidFill>
              </a:rPr>
              <a:t>aktivovat nejpozději ve lhůtě 30 dnů </a:t>
            </a:r>
            <a:r>
              <a:rPr lang="cs-CZ" sz="2400" dirty="0"/>
              <a:t>od uplatnění žádosti o poskytnutí služby. </a:t>
            </a:r>
          </a:p>
          <a:p>
            <a:endParaRPr lang="cs-CZ" sz="2200" dirty="0"/>
          </a:p>
          <a:p>
            <a:r>
              <a:rPr lang="cs-CZ" sz="2400" dirty="0"/>
              <a:t>V případě podle písmena b) a c) musí být podmínka podle první věty splněna </a:t>
            </a:r>
            <a:r>
              <a:rPr lang="cs-CZ" sz="2400" dirty="0">
                <a:solidFill>
                  <a:srgbClr val="FF0000"/>
                </a:solidFill>
              </a:rPr>
              <a:t>pro 75% adresních míst</a:t>
            </a:r>
            <a:r>
              <a:rPr lang="cs-CZ" sz="2400" dirty="0"/>
              <a:t> podle písm. a) dané ulice nebo daného území obce či městské části v případě statutárních měst a hlavního města Prahy.</a:t>
            </a:r>
          </a:p>
          <a:p>
            <a:endParaRPr lang="cs-CZ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F220AA8-8994-4FED-B887-E37EC8AC72AD}"/>
              </a:ext>
            </a:extLst>
          </p:cNvPr>
          <p:cNvGrpSpPr/>
          <p:nvPr/>
        </p:nvGrpSpPr>
        <p:grpSpPr>
          <a:xfrm>
            <a:off x="349425" y="982893"/>
            <a:ext cx="8647429" cy="918334"/>
            <a:chOff x="254833" y="1165482"/>
            <a:chExt cx="8214610" cy="3151685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BF42B6E-C379-4423-9C1A-9BC90A46F659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298D2571-B9A5-4E3B-932E-5CEEEE03A5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859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3AA96-548A-4D3F-8557-2F2FA0788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aktivace a poruchy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54D32-2BCC-4459-8390-AD0D783C6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001890"/>
            <a:ext cx="4572000" cy="535687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Mobilní volání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Mobilní Internet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Volání v pevném místě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Internet v pevném místě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Televize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22669C-0118-4AFA-A80E-E18667F19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8123" y="1001890"/>
            <a:ext cx="4445877" cy="524953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Mobilní volání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Mobilní Internet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Volání v pevném místě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Internet v pevném místě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Televize</a:t>
            </a:r>
          </a:p>
          <a:p>
            <a:pPr lvl="1"/>
            <a:r>
              <a:rPr lang="cs-CZ" dirty="0"/>
              <a:t>doba aktivace a zřízení služby</a:t>
            </a:r>
          </a:p>
          <a:p>
            <a:pPr lvl="1"/>
            <a:r>
              <a:rPr lang="cs-CZ" dirty="0"/>
              <a:t>doba odstranění poruchy</a:t>
            </a:r>
          </a:p>
          <a:p>
            <a:endParaRPr lang="cs-CZ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92CD24B9-1B2F-4608-B25F-134EB4ACED15}"/>
              </a:ext>
            </a:extLst>
          </p:cNvPr>
          <p:cNvGrpSpPr/>
          <p:nvPr/>
        </p:nvGrpSpPr>
        <p:grpSpPr>
          <a:xfrm>
            <a:off x="2495037" y="6251423"/>
            <a:ext cx="3750697" cy="482686"/>
            <a:chOff x="2495037" y="6251423"/>
            <a:chExt cx="3750697" cy="482686"/>
          </a:xfrm>
        </p:grpSpPr>
        <p:sp>
          <p:nvSpPr>
            <p:cNvPr id="7" name="Šipka: obousměrná vodorovná 6">
              <a:extLst>
                <a:ext uri="{FF2B5EF4-FFF2-40B4-BE49-F238E27FC236}">
                  <a16:creationId xmlns:a16="http://schemas.microsoft.com/office/drawing/2014/main" id="{A7BADE10-30F8-4215-B76C-E342B68BB282}"/>
                </a:ext>
              </a:extLst>
            </p:cNvPr>
            <p:cNvSpPr/>
            <p:nvPr/>
          </p:nvSpPr>
          <p:spPr>
            <a:xfrm>
              <a:off x="3915103" y="6398174"/>
              <a:ext cx="1313793" cy="2102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190A186E-2E2F-4667-B4A7-F8C2DD5370EC}"/>
                </a:ext>
              </a:extLst>
            </p:cNvPr>
            <p:cNvSpPr txBox="1"/>
            <p:nvPr/>
          </p:nvSpPr>
          <p:spPr>
            <a:xfrm>
              <a:off x="2495037" y="6272444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původně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F09F9E73-F495-4A72-8F56-236B720E7EFB}"/>
                </a:ext>
              </a:extLst>
            </p:cNvPr>
            <p:cNvSpPr txBox="1"/>
            <p:nvPr/>
          </p:nvSpPr>
          <p:spPr>
            <a:xfrm>
              <a:off x="5439103" y="625142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nově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134961B3-3835-42BD-9661-57E58B30DE77}"/>
              </a:ext>
            </a:extLst>
          </p:cNvPr>
          <p:cNvGrpSpPr/>
          <p:nvPr/>
        </p:nvGrpSpPr>
        <p:grpSpPr>
          <a:xfrm>
            <a:off x="5215417" y="1485270"/>
            <a:ext cx="3693095" cy="430728"/>
            <a:chOff x="254833" y="1165482"/>
            <a:chExt cx="8214610" cy="3151685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9AD020B1-CCFA-42DE-B7B1-9A8A0377E9B8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EDDD1B29-98CB-4514-B635-D9BB00A8E5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AE8279D-D045-489B-84C2-67A9055F224A}"/>
              </a:ext>
            </a:extLst>
          </p:cNvPr>
          <p:cNvGrpSpPr/>
          <p:nvPr/>
        </p:nvGrpSpPr>
        <p:grpSpPr>
          <a:xfrm>
            <a:off x="5228896" y="2420691"/>
            <a:ext cx="3693095" cy="430728"/>
            <a:chOff x="254833" y="1165482"/>
            <a:chExt cx="8214610" cy="3151685"/>
          </a:xfrm>
        </p:grpSpPr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44580669-EB12-49F1-8C1D-508F75E73536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A0853DA-9E6F-4085-996C-B9E35C2A4C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E58E3309-17ED-427C-8FB0-9FE4EC458852}"/>
              </a:ext>
            </a:extLst>
          </p:cNvPr>
          <p:cNvGrpSpPr/>
          <p:nvPr/>
        </p:nvGrpSpPr>
        <p:grpSpPr>
          <a:xfrm>
            <a:off x="5244355" y="3411292"/>
            <a:ext cx="3693095" cy="430728"/>
            <a:chOff x="254833" y="1165482"/>
            <a:chExt cx="8214610" cy="3151685"/>
          </a:xfrm>
        </p:grpSpPr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E96EE0B1-6325-403B-90A0-51A58B23D86A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A3D1C745-12C1-43D7-82CD-F1E976D587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EADEBDF3-892E-419F-A2A4-41E55B0A31E6}"/>
              </a:ext>
            </a:extLst>
          </p:cNvPr>
          <p:cNvGrpSpPr/>
          <p:nvPr/>
        </p:nvGrpSpPr>
        <p:grpSpPr>
          <a:xfrm>
            <a:off x="5255853" y="4409774"/>
            <a:ext cx="3693095" cy="430728"/>
            <a:chOff x="254833" y="1165482"/>
            <a:chExt cx="8214610" cy="3151685"/>
          </a:xfrm>
        </p:grpSpPr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B81272C9-FF66-46DD-95FB-BE2051DD90E6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>
              <a:extLst>
                <a:ext uri="{FF2B5EF4-FFF2-40B4-BE49-F238E27FC236}">
                  <a16:creationId xmlns:a16="http://schemas.microsoft.com/office/drawing/2014/main" id="{7D281923-FA2B-4934-B83F-FB03BF484C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BFF13367-BC45-4E20-846D-CC05143B492F}"/>
              </a:ext>
            </a:extLst>
          </p:cNvPr>
          <p:cNvGrpSpPr/>
          <p:nvPr/>
        </p:nvGrpSpPr>
        <p:grpSpPr>
          <a:xfrm>
            <a:off x="5255853" y="5372217"/>
            <a:ext cx="3693095" cy="430728"/>
            <a:chOff x="254833" y="1165482"/>
            <a:chExt cx="8214610" cy="3151685"/>
          </a:xfrm>
        </p:grpSpPr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DC718A6B-ED36-42D2-9395-C25D0669A562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0D959DA0-5287-420B-ADB2-99EE2BF6BB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9784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39FD024-97A8-475E-B9E6-CA578648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1AA327-3619-43F4-98B2-A3C8E25B9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453467" cy="532533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/>
              <a:t>Internet v pevném místě</a:t>
            </a:r>
          </a:p>
          <a:p>
            <a:pPr lvl="1"/>
            <a:r>
              <a:rPr lang="cs-CZ" sz="2200" dirty="0"/>
              <a:t>maximální rychlost stahování dat (v Mbit/s)</a:t>
            </a:r>
          </a:p>
          <a:p>
            <a:pPr lvl="1"/>
            <a:r>
              <a:rPr lang="cs-CZ" sz="2200" dirty="0"/>
              <a:t>maximální rychlost vkládání dat (v Mbit/s)</a:t>
            </a:r>
          </a:p>
          <a:p>
            <a:pPr lvl="1"/>
            <a:r>
              <a:rPr lang="cs-CZ" sz="2200" dirty="0"/>
              <a:t>inzerovaná rychlost stahování dat (v Mbit/s)</a:t>
            </a:r>
          </a:p>
          <a:p>
            <a:pPr lvl="1"/>
            <a:r>
              <a:rPr lang="cs-CZ" sz="2200" dirty="0"/>
              <a:t>inzerovaná rychlost vkládání dat (v Mbit/s)</a:t>
            </a:r>
          </a:p>
          <a:p>
            <a:pPr lvl="1"/>
            <a:r>
              <a:rPr lang="cs-CZ" sz="2200" dirty="0"/>
              <a:t>běžně dostupná rychlost stahování dat (v Mbit/s)</a:t>
            </a:r>
          </a:p>
          <a:p>
            <a:pPr lvl="1"/>
            <a:r>
              <a:rPr lang="cs-CZ" sz="2200" dirty="0"/>
              <a:t>běžně dostupná rychlost vkládání dat (v Mbit/s)</a:t>
            </a:r>
          </a:p>
          <a:p>
            <a:pPr lvl="1"/>
            <a:r>
              <a:rPr lang="cs-CZ" sz="2200" dirty="0"/>
              <a:t>minimální rychlost stahování dat (v Mbit/s)</a:t>
            </a:r>
          </a:p>
          <a:p>
            <a:pPr lvl="1"/>
            <a:r>
              <a:rPr lang="cs-CZ" sz="2200" dirty="0"/>
              <a:t>minimální rychlost vkládání dat (v Mbit/s)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C6306F2-7970-4CAD-A80E-5B0751BC7F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/>
              <a:t>Internet v pevném místě</a:t>
            </a:r>
          </a:p>
          <a:p>
            <a:pPr lvl="1"/>
            <a:r>
              <a:rPr lang="cs-CZ" sz="2200" dirty="0"/>
              <a:t>maximální rychlost stahování dat (v Mbit/s)</a:t>
            </a:r>
          </a:p>
          <a:p>
            <a:pPr lvl="1"/>
            <a:r>
              <a:rPr lang="cs-CZ" sz="2200" dirty="0"/>
              <a:t>maximální rychlost vkládání dat (v Mbit/s)</a:t>
            </a:r>
          </a:p>
          <a:p>
            <a:pPr lvl="1"/>
            <a:r>
              <a:rPr lang="cs-CZ" sz="2200" b="1" dirty="0"/>
              <a:t>inzerovaná</a:t>
            </a:r>
            <a:r>
              <a:rPr lang="cs-CZ" sz="2200" dirty="0"/>
              <a:t> rychlost stahování dat (v Mbit/s)</a:t>
            </a:r>
          </a:p>
          <a:p>
            <a:pPr lvl="1"/>
            <a:r>
              <a:rPr lang="cs-CZ" sz="2200" b="1" dirty="0"/>
              <a:t>inzerovaná</a:t>
            </a:r>
            <a:r>
              <a:rPr lang="cs-CZ" sz="2200" dirty="0"/>
              <a:t> rychlost vkládání dat (v Mbit/s)</a:t>
            </a:r>
          </a:p>
          <a:p>
            <a:pPr lvl="1"/>
            <a:r>
              <a:rPr lang="cs-CZ" sz="2200" b="1" dirty="0"/>
              <a:t>běžně dostupná </a:t>
            </a:r>
            <a:r>
              <a:rPr lang="cs-CZ" sz="2200" dirty="0"/>
              <a:t>rychlost stahování dat (v Mbit/s)</a:t>
            </a:r>
          </a:p>
          <a:p>
            <a:pPr lvl="1"/>
            <a:r>
              <a:rPr lang="cs-CZ" sz="2200" b="1" dirty="0"/>
              <a:t>běžně dostupná </a:t>
            </a:r>
            <a:r>
              <a:rPr lang="cs-CZ" sz="2200" dirty="0"/>
              <a:t>rychlost vkládání dat (v Mbit/s)</a:t>
            </a:r>
          </a:p>
          <a:p>
            <a:pPr lvl="1"/>
            <a:r>
              <a:rPr lang="cs-CZ" sz="2200" dirty="0"/>
              <a:t>minimální rychlost stahování dat (v Mbit/s)</a:t>
            </a:r>
          </a:p>
          <a:p>
            <a:pPr lvl="1"/>
            <a:r>
              <a:rPr lang="cs-CZ" sz="2200" dirty="0"/>
              <a:t>minimální rychlost vkládání dat (v Mbit/s)</a:t>
            </a:r>
          </a:p>
          <a:p>
            <a:endParaRPr lang="cs-CZ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339D4FA7-5244-4692-8347-7BF01F9A60BC}"/>
              </a:ext>
            </a:extLst>
          </p:cNvPr>
          <p:cNvGrpSpPr/>
          <p:nvPr/>
        </p:nvGrpSpPr>
        <p:grpSpPr>
          <a:xfrm>
            <a:off x="5354950" y="1460538"/>
            <a:ext cx="3693095" cy="557049"/>
            <a:chOff x="254833" y="1165482"/>
            <a:chExt cx="8214610" cy="3151685"/>
          </a:xfrm>
        </p:grpSpPr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0718AB33-6388-4B83-8653-D66033A075E3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A6F800FB-DD9C-4239-976F-79699659A7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819E2E64-76D6-423B-BBAC-9FD9060F3BD5}"/>
              </a:ext>
            </a:extLst>
          </p:cNvPr>
          <p:cNvGrpSpPr/>
          <p:nvPr/>
        </p:nvGrpSpPr>
        <p:grpSpPr>
          <a:xfrm>
            <a:off x="5381907" y="2059365"/>
            <a:ext cx="3693095" cy="557049"/>
            <a:chOff x="254833" y="1165482"/>
            <a:chExt cx="8214610" cy="3151685"/>
          </a:xfrm>
        </p:grpSpPr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32F681BE-B86A-48DE-A40A-7FFBD4419149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F7D9A8E9-CF2A-4B41-B852-3C2931EFC1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E036E3E1-5869-4E07-A630-98FFCBD4B7DE}"/>
              </a:ext>
            </a:extLst>
          </p:cNvPr>
          <p:cNvGrpSpPr/>
          <p:nvPr/>
        </p:nvGrpSpPr>
        <p:grpSpPr>
          <a:xfrm>
            <a:off x="5335095" y="5118274"/>
            <a:ext cx="3693095" cy="557049"/>
            <a:chOff x="254833" y="1165482"/>
            <a:chExt cx="8214610" cy="3151685"/>
          </a:xfrm>
        </p:grpSpPr>
        <p:cxnSp>
          <p:nvCxnSpPr>
            <p:cNvPr id="16" name="Přímá spojnice 15">
              <a:extLst>
                <a:ext uri="{FF2B5EF4-FFF2-40B4-BE49-F238E27FC236}">
                  <a16:creationId xmlns:a16="http://schemas.microsoft.com/office/drawing/2014/main" id="{91CA2AE2-0735-4D89-A160-36C6B677B8FC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44F200F1-BBBA-4B51-BB75-31E3EF3795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0F735ABE-55A4-4A85-9476-53C6E29DB587}"/>
              </a:ext>
            </a:extLst>
          </p:cNvPr>
          <p:cNvGrpSpPr/>
          <p:nvPr/>
        </p:nvGrpSpPr>
        <p:grpSpPr>
          <a:xfrm>
            <a:off x="5341471" y="5744271"/>
            <a:ext cx="3693095" cy="557049"/>
            <a:chOff x="254833" y="1165482"/>
            <a:chExt cx="8214610" cy="3151685"/>
          </a:xfrm>
        </p:grpSpPr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74FED381-ACCD-4E66-8E9D-0EE103A2511B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D0020DBB-D36E-490B-AAF7-E8098275F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70AECD7C-842E-4B30-9DE4-1649EEEC5F4E}"/>
              </a:ext>
            </a:extLst>
          </p:cNvPr>
          <p:cNvGrpSpPr/>
          <p:nvPr/>
        </p:nvGrpSpPr>
        <p:grpSpPr>
          <a:xfrm>
            <a:off x="2495037" y="6251423"/>
            <a:ext cx="3750697" cy="482686"/>
            <a:chOff x="2495037" y="6251423"/>
            <a:chExt cx="3750697" cy="482686"/>
          </a:xfrm>
        </p:grpSpPr>
        <p:sp>
          <p:nvSpPr>
            <p:cNvPr id="22" name="Šipka: obousměrná vodorovná 21">
              <a:extLst>
                <a:ext uri="{FF2B5EF4-FFF2-40B4-BE49-F238E27FC236}">
                  <a16:creationId xmlns:a16="http://schemas.microsoft.com/office/drawing/2014/main" id="{63F66B6C-E142-4B9C-A0D1-321AF528E2E8}"/>
                </a:ext>
              </a:extLst>
            </p:cNvPr>
            <p:cNvSpPr/>
            <p:nvPr/>
          </p:nvSpPr>
          <p:spPr>
            <a:xfrm>
              <a:off x="3915103" y="6398174"/>
              <a:ext cx="1313793" cy="2102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5D450C1F-6D3B-4A4F-8783-EB605E732120}"/>
                </a:ext>
              </a:extLst>
            </p:cNvPr>
            <p:cNvSpPr txBox="1"/>
            <p:nvPr/>
          </p:nvSpPr>
          <p:spPr>
            <a:xfrm>
              <a:off x="2495037" y="6272444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původně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3DFD36BC-3621-4C49-9BED-BE177753DB16}"/>
                </a:ext>
              </a:extLst>
            </p:cNvPr>
            <p:cNvSpPr txBox="1"/>
            <p:nvPr/>
          </p:nvSpPr>
          <p:spPr>
            <a:xfrm>
              <a:off x="5439103" y="625142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nově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522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39FD024-97A8-475E-B9E6-CA578648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1AA327-3619-43F4-98B2-A3C8E25B9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034611" cy="58561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Mobilní volání</a:t>
            </a:r>
          </a:p>
          <a:p>
            <a:pPr lvl="1"/>
            <a:r>
              <a:rPr lang="cs-CZ" dirty="0"/>
              <a:t>odhadovaná maximální rychlost stahování dat (v Mbit/s)</a:t>
            </a:r>
          </a:p>
          <a:p>
            <a:pPr lvl="1"/>
            <a:r>
              <a:rPr lang="cs-CZ" dirty="0"/>
              <a:t>odhadovaná maximální rychlost vkládání dat (v Mbit/s)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C6306F2-7970-4CAD-A80E-5B0751BC7F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Mobilní volání</a:t>
            </a:r>
          </a:p>
          <a:p>
            <a:pPr lvl="1"/>
            <a:r>
              <a:rPr lang="cs-CZ" dirty="0"/>
              <a:t>odhadovaná maximální rychlost stahování dat (v Mbit/s) </a:t>
            </a:r>
            <a:r>
              <a:rPr lang="cs-CZ" b="1" dirty="0"/>
              <a:t>v případě, kdy má nabízená služba nastaveno rychlostní omezení</a:t>
            </a:r>
          </a:p>
          <a:p>
            <a:pPr lvl="1"/>
            <a:r>
              <a:rPr lang="cs-CZ" dirty="0"/>
              <a:t>odhadovaná maximální rychlost vkládání dat (v Mbit/s) </a:t>
            </a:r>
            <a:r>
              <a:rPr lang="cs-CZ" b="1" dirty="0"/>
              <a:t>v případě, kdy má nabízená služba nastaveno rychlostní omezení</a:t>
            </a:r>
          </a:p>
          <a:p>
            <a:endParaRPr lang="cs-CZ" dirty="0"/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0761DEB7-429F-42F8-9A88-1B442F1FDFFF}"/>
              </a:ext>
            </a:extLst>
          </p:cNvPr>
          <p:cNvGrpSpPr/>
          <p:nvPr/>
        </p:nvGrpSpPr>
        <p:grpSpPr>
          <a:xfrm>
            <a:off x="2495037" y="6251423"/>
            <a:ext cx="3750697" cy="482686"/>
            <a:chOff x="2495037" y="6251423"/>
            <a:chExt cx="3750697" cy="482686"/>
          </a:xfrm>
        </p:grpSpPr>
        <p:sp>
          <p:nvSpPr>
            <p:cNvPr id="22" name="Šipka: obousměrná vodorovná 21">
              <a:extLst>
                <a:ext uri="{FF2B5EF4-FFF2-40B4-BE49-F238E27FC236}">
                  <a16:creationId xmlns:a16="http://schemas.microsoft.com/office/drawing/2014/main" id="{39682821-C67A-4DDF-B3ED-3D144AFB53B6}"/>
                </a:ext>
              </a:extLst>
            </p:cNvPr>
            <p:cNvSpPr/>
            <p:nvPr/>
          </p:nvSpPr>
          <p:spPr>
            <a:xfrm>
              <a:off x="3915103" y="6398174"/>
              <a:ext cx="1313793" cy="2102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5615724B-94FC-45AC-8F0E-EA97EC5DCA69}"/>
                </a:ext>
              </a:extLst>
            </p:cNvPr>
            <p:cNvSpPr txBox="1"/>
            <p:nvPr/>
          </p:nvSpPr>
          <p:spPr>
            <a:xfrm>
              <a:off x="2495037" y="6272444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původně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14CB4D1-2A96-45AA-8B7F-D1B3AAF55235}"/>
                </a:ext>
              </a:extLst>
            </p:cNvPr>
            <p:cNvSpPr txBox="1"/>
            <p:nvPr/>
          </p:nvSpPr>
          <p:spPr>
            <a:xfrm>
              <a:off x="5439103" y="625142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nově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975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FA958-1645-4F24-A98E-199CCBBB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FFC305-6800-4F8B-91FF-22B2331658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Mobilní volání</a:t>
            </a:r>
          </a:p>
          <a:p>
            <a:pPr marL="712788" lvl="1" indent="-514350">
              <a:buFont typeface="+mj-lt"/>
              <a:buAutoNum type="arabicPeriod"/>
            </a:pPr>
            <a:r>
              <a:rPr lang="cs-CZ" sz="2000" dirty="0"/>
              <a:t>typ sítě a technologie (2G, 3G, 4G, 5G)</a:t>
            </a:r>
            <a:endParaRPr lang="cs-CZ" sz="2400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Mobilní Internet</a:t>
            </a:r>
          </a:p>
          <a:p>
            <a:pPr marL="712788" lvl="1" indent="-514350"/>
            <a:r>
              <a:rPr lang="cs-CZ" sz="2000" dirty="0"/>
              <a:t>typ sítě a technologie (2G, 3G, 4G, 5G)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Volání v pevném místě</a:t>
            </a:r>
          </a:p>
          <a:p>
            <a:pPr lvl="1" indent="-342900"/>
            <a:r>
              <a:rPr lang="cs-CZ" sz="2000" dirty="0"/>
              <a:t>typ sítě a technologie (PSTN, ISDN, </a:t>
            </a:r>
            <a:r>
              <a:rPr lang="cs-CZ" sz="2000" dirty="0" err="1"/>
              <a:t>VoIP</a:t>
            </a:r>
            <a:r>
              <a:rPr lang="cs-CZ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Internet v pevném místě </a:t>
            </a:r>
          </a:p>
          <a:p>
            <a:pPr marL="712788" lvl="1" indent="-514350"/>
            <a:r>
              <a:rPr lang="cs-CZ" sz="2000" dirty="0"/>
              <a:t>typ sítě a technologie (</a:t>
            </a:r>
            <a:r>
              <a:rPr lang="cs-CZ" sz="2000" dirty="0" err="1"/>
              <a:t>xDSL</a:t>
            </a:r>
            <a:r>
              <a:rPr lang="cs-CZ" sz="2000" dirty="0"/>
              <a:t>, </a:t>
            </a:r>
            <a:r>
              <a:rPr lang="cs-CZ" sz="2000" dirty="0" err="1"/>
              <a:t>FTTx</a:t>
            </a:r>
            <a:r>
              <a:rPr lang="cs-CZ" sz="2000" dirty="0"/>
              <a:t>, Wi-Fi, CATV, 4G, 5G)</a:t>
            </a:r>
          </a:p>
          <a:p>
            <a:pPr marL="712788" lvl="1" indent="-514350"/>
            <a:endParaRPr lang="cs-CZ" sz="2000" dirty="0"/>
          </a:p>
          <a:p>
            <a:pPr marL="712788" lvl="1" indent="-514350"/>
            <a:endParaRPr lang="cs-CZ" sz="2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773ECC-84FF-47BD-AD33-340CAF608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5687" y="1001890"/>
            <a:ext cx="4408313" cy="47472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Mobilní volání</a:t>
            </a:r>
          </a:p>
          <a:p>
            <a:pPr marL="712788" lvl="1" indent="-514350"/>
            <a:r>
              <a:rPr lang="cs-CZ" sz="2000" dirty="0"/>
              <a:t>typ sítě a technologie (2G, 3G, 4G, 5G)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Mobilní Internet</a:t>
            </a:r>
          </a:p>
          <a:p>
            <a:pPr marL="712788" lvl="1" indent="-514350"/>
            <a:r>
              <a:rPr lang="cs-CZ" sz="2000" dirty="0"/>
              <a:t>typ sítě a technologie (2G, 3G, 4G, 5G)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Volání v pevném místě</a:t>
            </a:r>
          </a:p>
          <a:p>
            <a:pPr lvl="1" indent="-342900"/>
            <a:r>
              <a:rPr lang="cs-CZ" sz="2000" dirty="0"/>
              <a:t>typ sítě a technologie (PSTN, ISDN, </a:t>
            </a:r>
            <a:r>
              <a:rPr lang="cs-CZ" sz="2000" dirty="0" err="1"/>
              <a:t>VoIP</a:t>
            </a:r>
            <a:r>
              <a:rPr lang="cs-CZ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Internet v pevném místě </a:t>
            </a:r>
          </a:p>
          <a:p>
            <a:pPr marL="712788" lvl="1" indent="-514350"/>
            <a:r>
              <a:rPr lang="cs-CZ" sz="2000" dirty="0"/>
              <a:t>typ sítě a technologie (</a:t>
            </a:r>
            <a:r>
              <a:rPr lang="cs-CZ" sz="2000" dirty="0" err="1"/>
              <a:t>xDSL</a:t>
            </a:r>
            <a:r>
              <a:rPr lang="cs-CZ" sz="2000" dirty="0"/>
              <a:t>, </a:t>
            </a:r>
            <a:r>
              <a:rPr lang="cs-CZ" sz="2000" dirty="0" err="1"/>
              <a:t>FTTx</a:t>
            </a:r>
            <a:r>
              <a:rPr lang="cs-CZ" sz="2000" dirty="0"/>
              <a:t>, Wi-Fi, CATV, 4G, 5G)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71C5E6F-B193-4C08-9152-3D155A06084F}"/>
              </a:ext>
            </a:extLst>
          </p:cNvPr>
          <p:cNvSpPr txBox="1"/>
          <p:nvPr/>
        </p:nvSpPr>
        <p:spPr>
          <a:xfrm>
            <a:off x="346746" y="5635089"/>
            <a:ext cx="87012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rbel" panose="020B0503020204020204" pitchFamily="34" charset="0"/>
              <a:buChar char="⁻"/>
            </a:pPr>
            <a:r>
              <a:rPr lang="cs-CZ" sz="2000" dirty="0"/>
              <a:t>omezující podmínky pro využívání služby ( …. </a:t>
            </a:r>
            <a:r>
              <a:rPr lang="cs-CZ" sz="2000" b="1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FF0000"/>
                </a:solidFill>
              </a:rPr>
              <a:t>omezení využití z důvodu 						           technologie </a:t>
            </a:r>
            <a:r>
              <a:rPr lang="cs-CZ" sz="2000" dirty="0"/>
              <a:t>….)</a:t>
            </a:r>
          </a:p>
          <a:p>
            <a:endParaRPr lang="cs-CZ" dirty="0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1D13B66-C921-4E1B-8F2B-0A5F3E067667}"/>
              </a:ext>
            </a:extLst>
          </p:cNvPr>
          <p:cNvGrpSpPr/>
          <p:nvPr/>
        </p:nvGrpSpPr>
        <p:grpSpPr>
          <a:xfrm>
            <a:off x="2516058" y="6375314"/>
            <a:ext cx="3750697" cy="482686"/>
            <a:chOff x="2495037" y="6251423"/>
            <a:chExt cx="3750697" cy="482686"/>
          </a:xfrm>
        </p:grpSpPr>
        <p:sp>
          <p:nvSpPr>
            <p:cNvPr id="8" name="Šipka: obousměrná vodorovná 7">
              <a:extLst>
                <a:ext uri="{FF2B5EF4-FFF2-40B4-BE49-F238E27FC236}">
                  <a16:creationId xmlns:a16="http://schemas.microsoft.com/office/drawing/2014/main" id="{6C58DE0D-E909-4AF0-A65B-02D24A472EE5}"/>
                </a:ext>
              </a:extLst>
            </p:cNvPr>
            <p:cNvSpPr/>
            <p:nvPr/>
          </p:nvSpPr>
          <p:spPr>
            <a:xfrm>
              <a:off x="3915103" y="6398174"/>
              <a:ext cx="1313793" cy="2102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8F04E368-2518-44D0-958E-BE1D663B70FD}"/>
                </a:ext>
              </a:extLst>
            </p:cNvPr>
            <p:cNvSpPr txBox="1"/>
            <p:nvPr/>
          </p:nvSpPr>
          <p:spPr>
            <a:xfrm>
              <a:off x="2495037" y="6272444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původně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C0F5B4E2-27CE-4764-9E0D-69A92C16B81E}"/>
                </a:ext>
              </a:extLst>
            </p:cNvPr>
            <p:cNvSpPr txBox="1"/>
            <p:nvPr/>
          </p:nvSpPr>
          <p:spPr>
            <a:xfrm>
              <a:off x="5439103" y="625142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nově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F1C0FE3C-8E6E-4C81-8D83-C4A19BE3C952}"/>
              </a:ext>
            </a:extLst>
          </p:cNvPr>
          <p:cNvGrpSpPr/>
          <p:nvPr/>
        </p:nvGrpSpPr>
        <p:grpSpPr>
          <a:xfrm>
            <a:off x="5215417" y="1485270"/>
            <a:ext cx="3693095" cy="430728"/>
            <a:chOff x="254833" y="1165482"/>
            <a:chExt cx="8214610" cy="3151685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813B153E-5EB7-460A-B578-4C87A9A8A821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CB05764B-676B-4ECA-9918-114F3FB0BD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E3BDB8D6-D3A2-4F32-954F-5A7E7DD5BEB7}"/>
              </a:ext>
            </a:extLst>
          </p:cNvPr>
          <p:cNvGrpSpPr/>
          <p:nvPr/>
        </p:nvGrpSpPr>
        <p:grpSpPr>
          <a:xfrm>
            <a:off x="5249917" y="2630619"/>
            <a:ext cx="3693095" cy="430728"/>
            <a:chOff x="254833" y="1165482"/>
            <a:chExt cx="8214610" cy="3151685"/>
          </a:xfrm>
        </p:grpSpPr>
        <p:cxnSp>
          <p:nvCxnSpPr>
            <p:cNvPr id="15" name="Přímá spojnice 14">
              <a:extLst>
                <a:ext uri="{FF2B5EF4-FFF2-40B4-BE49-F238E27FC236}">
                  <a16:creationId xmlns:a16="http://schemas.microsoft.com/office/drawing/2014/main" id="{0F2FFC72-923B-47D6-B8A1-BAB26C8DC157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>
              <a:extLst>
                <a:ext uri="{FF2B5EF4-FFF2-40B4-BE49-F238E27FC236}">
                  <a16:creationId xmlns:a16="http://schemas.microsoft.com/office/drawing/2014/main" id="{54B48ADE-268A-48A6-8550-EDD008A8E1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5D4F5656-ABDB-4C0A-867A-7A9BF5BA7581}"/>
              </a:ext>
            </a:extLst>
          </p:cNvPr>
          <p:cNvGrpSpPr/>
          <p:nvPr/>
        </p:nvGrpSpPr>
        <p:grpSpPr>
          <a:xfrm>
            <a:off x="5242374" y="3714580"/>
            <a:ext cx="3693095" cy="430728"/>
            <a:chOff x="254833" y="1165482"/>
            <a:chExt cx="8214610" cy="3151685"/>
          </a:xfrm>
        </p:grpSpPr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FE7CD09B-E4C3-4B58-A6C6-BEBA1968E513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686E8C35-56D2-4429-8950-235089077F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ED75BE5E-5A09-4B21-A6E8-78C6F494741A}"/>
              </a:ext>
            </a:extLst>
          </p:cNvPr>
          <p:cNvGrpSpPr/>
          <p:nvPr/>
        </p:nvGrpSpPr>
        <p:grpSpPr>
          <a:xfrm>
            <a:off x="5263395" y="4940564"/>
            <a:ext cx="3693095" cy="430728"/>
            <a:chOff x="254833" y="1165482"/>
            <a:chExt cx="8214610" cy="3151685"/>
          </a:xfrm>
        </p:grpSpPr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315CEB05-7468-4C71-9662-2E9289C2CFDB}"/>
                </a:ext>
              </a:extLst>
            </p:cNvPr>
            <p:cNvCxnSpPr/>
            <p:nvPr/>
          </p:nvCxnSpPr>
          <p:spPr>
            <a:xfrm>
              <a:off x="254833" y="1169233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60E36A61-195C-4BB1-A4E1-F49509F1BF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93" y="1165482"/>
              <a:ext cx="8154650" cy="314793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9382384"/>
      </p:ext>
    </p:extLst>
  </p:cSld>
  <p:clrMapOvr>
    <a:masterClrMapping/>
  </p:clrMapOvr>
</p:sld>
</file>

<file path=ppt/theme/theme1.xml><?xml version="1.0" encoding="utf-8"?>
<a:theme xmlns:a="http://schemas.openxmlformats.org/drawingml/2006/main" name="ČTÚ 1">
  <a:themeElements>
    <a:clrScheme name="ČTÚ">
      <a:dk1>
        <a:srgbClr val="004691"/>
      </a:dk1>
      <a:lt1>
        <a:srgbClr val="FFFFFF"/>
      </a:lt1>
      <a:dk2>
        <a:srgbClr val="242852"/>
      </a:dk2>
      <a:lt2>
        <a:srgbClr val="ACCBF9"/>
      </a:lt2>
      <a:accent1>
        <a:srgbClr val="FF6D20"/>
      </a:accent1>
      <a:accent2>
        <a:srgbClr val="FFC000"/>
      </a:accent2>
      <a:accent3>
        <a:srgbClr val="0070C0"/>
      </a:accent3>
      <a:accent4>
        <a:srgbClr val="FF0000"/>
      </a:accent4>
      <a:accent5>
        <a:srgbClr val="990099"/>
      </a:accent5>
      <a:accent6>
        <a:srgbClr val="336699"/>
      </a:accent6>
      <a:hlink>
        <a:srgbClr val="92D050"/>
      </a:hlink>
      <a:folHlink>
        <a:srgbClr val="3EBBF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dra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u prezentace pro promitani.potx" id="{1BF1696A-5E05-46A9-A1C0-13569AD41CB9}" vid="{3C7C25CF-F16F-4DB5-8316-955EB0B54F6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B362EE8BC4F94797D40865E86B20DE" ma:contentTypeVersion="12" ma:contentTypeDescription="Vytvoří nový dokument" ma:contentTypeScope="" ma:versionID="11c8b251f08427e7a93d89681d711837">
  <xsd:schema xmlns:xsd="http://www.w3.org/2001/XMLSchema" xmlns:xs="http://www.w3.org/2001/XMLSchema" xmlns:p="http://schemas.microsoft.com/office/2006/metadata/properties" xmlns:ns3="9e019779-e255-4f62-9d85-eab198297c0d" xmlns:ns4="1c555805-312d-4537-85e4-01f0f255657c" targetNamespace="http://schemas.microsoft.com/office/2006/metadata/properties" ma:root="true" ma:fieldsID="07732831d5f91aacbf82d49e69345a41" ns3:_="" ns4:_="">
    <xsd:import namespace="9e019779-e255-4f62-9d85-eab198297c0d"/>
    <xsd:import namespace="1c555805-312d-4537-85e4-01f0f25565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19779-e255-4f62-9d85-eab198297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55805-312d-4537-85e4-01f0f255657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A94AA9-E5F7-4BD5-8F6D-4A00EE70F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19779-e255-4f62-9d85-eab198297c0d"/>
    <ds:schemaRef ds:uri="1c555805-312d-4537-85e4-01f0f25565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5FF5E-DFAF-4FD3-8700-A7C8E81D21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166BD0-9648-4D74-A756-960E9CC0F7F5}">
  <ds:schemaRefs>
    <ds:schemaRef ds:uri="9e019779-e255-4f62-9d85-eab198297c0d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c555805-312d-4537-85e4-01f0f255657c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921</Words>
  <Application>Microsoft Office PowerPoint</Application>
  <PresentationFormat>Předvádění na obrazovce (4:3)</PresentationFormat>
  <Paragraphs>134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ČTÚ 1</vt:lpstr>
      <vt:lpstr>Prezentace aplikace PowerPoint</vt:lpstr>
      <vt:lpstr>lhůty (§ 2 odst. 3) - původně</vt:lpstr>
      <vt:lpstr>lhůty (§ 2 odst. 3) - nově</vt:lpstr>
      <vt:lpstr>geografická dostupnost - původně</vt:lpstr>
      <vt:lpstr>geografická dostupnost - nově</vt:lpstr>
      <vt:lpstr>aktivace a poruchy</vt:lpstr>
      <vt:lpstr>rychlosti</vt:lpstr>
      <vt:lpstr>rychlosti</vt:lpstr>
      <vt:lpstr>technologie</vt:lpstr>
      <vt:lpstr>televize</vt:lpstr>
      <vt:lpstr>časový harmonogram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Vyhláška ke srovnávači - popis změn</dc:title>
  <dc:creator>Jiří Peterka</dc:creator>
  <cp:lastModifiedBy>Jiří</cp:lastModifiedBy>
  <cp:revision>119</cp:revision>
  <cp:lastPrinted>2015-06-21T09:34:03Z</cp:lastPrinted>
  <dcterms:created xsi:type="dcterms:W3CDTF">2015-06-06T21:21:29Z</dcterms:created>
  <dcterms:modified xsi:type="dcterms:W3CDTF">2020-11-19T09:17:26Z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0x010100DEB362EE8BC4F94797D40865E86B20DE</vt:lpwstr>
  </property>
</Properties>
</file>