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11" r:id="rId4"/>
  </p:sldMasterIdLst>
  <p:notesMasterIdLst>
    <p:notesMasterId r:id="rId29"/>
  </p:notesMasterIdLst>
  <p:handoutMasterIdLst>
    <p:handoutMasterId r:id="rId30"/>
  </p:handoutMasterIdLst>
  <p:sldIdLst>
    <p:sldId id="335" r:id="rId5"/>
    <p:sldId id="377" r:id="rId6"/>
    <p:sldId id="378" r:id="rId7"/>
    <p:sldId id="388" r:id="rId8"/>
    <p:sldId id="386" r:id="rId9"/>
    <p:sldId id="389" r:id="rId10"/>
    <p:sldId id="385" r:id="rId11"/>
    <p:sldId id="384" r:id="rId12"/>
    <p:sldId id="383" r:id="rId13"/>
    <p:sldId id="394" r:id="rId14"/>
    <p:sldId id="382" r:id="rId15"/>
    <p:sldId id="381" r:id="rId16"/>
    <p:sldId id="380" r:id="rId17"/>
    <p:sldId id="390" r:id="rId18"/>
    <p:sldId id="391" r:id="rId19"/>
    <p:sldId id="392" r:id="rId20"/>
    <p:sldId id="393" r:id="rId21"/>
    <p:sldId id="398" r:id="rId22"/>
    <p:sldId id="399" r:id="rId23"/>
    <p:sldId id="379" r:id="rId24"/>
    <p:sldId id="395" r:id="rId25"/>
    <p:sldId id="396" r:id="rId26"/>
    <p:sldId id="397" r:id="rId27"/>
    <p:sldId id="387" r:id="rId28"/>
  </p:sldIdLst>
  <p:sldSz cx="9144000" cy="6858000" type="screen4x3"/>
  <p:notesSz cx="6669088" cy="97758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DRNÝ Vratislav" initials="JV" lastIdx="3" clrIdx="0"/>
  <p:cmAuthor id="2" name="JADRNÝ Vratislav" initials="JV [2]" lastIdx="3" clrIdx="1"/>
  <p:cmAuthor id="3" name="ŠÍSTEK Pavel" initials="ŠP" lastIdx="1" clrIdx="2">
    <p:extLst>
      <p:ext uri="{19B8F6BF-5375-455C-9EA6-DF929625EA0E}">
        <p15:presenceInfo xmlns:p15="http://schemas.microsoft.com/office/powerpoint/2012/main" userId="S::SistekP@ctu.cz::13ee5a01-69fe-4962-88a9-1f1ef5b23f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20"/>
    <a:srgbClr val="EAEAEA"/>
    <a:srgbClr val="004691"/>
    <a:srgbClr val="000000"/>
    <a:srgbClr val="FE5200"/>
    <a:srgbClr val="003399"/>
    <a:srgbClr val="3333CC"/>
    <a:srgbClr val="001AE5"/>
    <a:srgbClr val="0066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60" autoAdjust="0"/>
    <p:restoredTop sz="94690" autoAdjust="0"/>
  </p:normalViewPr>
  <p:slideViewPr>
    <p:cSldViewPr snapToGrid="0">
      <p:cViewPr varScale="1">
        <p:scale>
          <a:sx n="82" d="100"/>
          <a:sy n="82" d="100"/>
        </p:scale>
        <p:origin x="67" y="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-1392" y="-96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285337"/>
            <a:ext cx="2889938" cy="488792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endParaRPr lang="cs-CZ" dirty="0">
              <a:solidFill>
                <a:srgbClr val="003399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9" y="9285337"/>
            <a:ext cx="2889938" cy="488792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fld id="{0D4E4C8A-8ED4-4F58-B230-DB1A567A8DC5}" type="slidenum">
              <a:rPr lang="cs-CZ" smtClean="0">
                <a:solidFill>
                  <a:srgbClr val="003399"/>
                </a:solidFill>
              </a:rPr>
              <a:t>‹#›</a:t>
            </a:fld>
            <a:endParaRPr lang="cs-CZ" dirty="0">
              <a:solidFill>
                <a:srgbClr val="00339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4" y="19296"/>
            <a:ext cx="553872" cy="64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0" y="688167"/>
            <a:ext cx="6669088" cy="0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21023" y="96474"/>
            <a:ext cx="3912137" cy="460114"/>
          </a:xfrm>
          <a:prstGeom prst="rect">
            <a:avLst/>
          </a:prstGeom>
          <a:noFill/>
        </p:spPr>
        <p:txBody>
          <a:bodyPr wrap="none" lIns="89904" tIns="44952" rIns="89904" bIns="44952" rtlCol="0">
            <a:spAutoFit/>
          </a:bodyPr>
          <a:lstStyle/>
          <a:p>
            <a:r>
              <a:rPr lang="cs-CZ" sz="2400" b="1" dirty="0">
                <a:solidFill>
                  <a:srgbClr val="003399"/>
                </a:solidFill>
                <a:latin typeface="Corbel" panose="020B0503020204020204" pitchFamily="34" charset="0"/>
              </a:rPr>
              <a:t>Český telekomunikační úřad</a:t>
            </a:r>
          </a:p>
        </p:txBody>
      </p:sp>
    </p:spTree>
    <p:extLst>
      <p:ext uri="{BB962C8B-B14F-4D97-AF65-F5344CB8AC3E}">
        <p14:creationId xmlns:p14="http://schemas.microsoft.com/office/powerpoint/2010/main" val="3448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938" cy="488792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9" y="1"/>
            <a:ext cx="2889938" cy="488792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>
              <a:defRPr sz="1200"/>
            </a:lvl1pPr>
          </a:lstStyle>
          <a:p>
            <a:fld id="{034AE635-BBF3-4067-8A86-2E8D2B748D7E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5013"/>
            <a:ext cx="4884738" cy="3663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04" tIns="44952" rIns="89904" bIns="4495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643518"/>
            <a:ext cx="5335270" cy="4399122"/>
          </a:xfrm>
          <a:prstGeom prst="rect">
            <a:avLst/>
          </a:prstGeom>
        </p:spPr>
        <p:txBody>
          <a:bodyPr vert="horz" lIns="89904" tIns="44952" rIns="89904" bIns="44952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285337"/>
            <a:ext cx="2889938" cy="488792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9" y="9285337"/>
            <a:ext cx="2889938" cy="488792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fld id="{77B6D59D-E97B-4BCD-A576-8522E8727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89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326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171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738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663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796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427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38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393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114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65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82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6578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422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53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6164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695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470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191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632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380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397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670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99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6D59D-E97B-4BCD-A576-8522E872706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87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0163" y="2798916"/>
            <a:ext cx="7063674" cy="126016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cs-CZ" sz="44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14576" y="91439"/>
            <a:ext cx="67219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Český telekomunikační úřad</a:t>
            </a:r>
          </a:p>
        </p:txBody>
      </p:sp>
      <p:sp>
        <p:nvSpPr>
          <p:cNvPr id="21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22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5090160" y="5334319"/>
            <a:ext cx="3454400" cy="55848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12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183699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6" y="982892"/>
            <a:ext cx="9042223" cy="587510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5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1001889"/>
            <a:ext cx="4453467" cy="5856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1001889"/>
            <a:ext cx="4408313" cy="5856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30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3093156"/>
            <a:ext cx="4453467" cy="3764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3093156"/>
            <a:ext cx="4408313" cy="3764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95250" y="1004711"/>
            <a:ext cx="9048750" cy="198613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8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+ 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2528714"/>
            <a:ext cx="4453467" cy="265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2528714"/>
            <a:ext cx="4408313" cy="265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95250" y="1004712"/>
            <a:ext cx="9048750" cy="13998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95250" y="5289957"/>
            <a:ext cx="9048750" cy="13998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3271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+ 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1004716"/>
            <a:ext cx="4453467" cy="3318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1004716"/>
            <a:ext cx="4408313" cy="3318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95250" y="4410026"/>
            <a:ext cx="9048750" cy="244797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30583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111" y="1072269"/>
            <a:ext cx="42502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1110" y="1715330"/>
            <a:ext cx="4250267" cy="5142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4" y="1057276"/>
            <a:ext cx="4498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719616"/>
            <a:ext cx="4498975" cy="513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67362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4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 userDrawn="1"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11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993" y="4406900"/>
            <a:ext cx="7772400" cy="1362075"/>
          </a:xfrm>
        </p:spPr>
        <p:txBody>
          <a:bodyPr anchor="ctr" anchorCtr="0">
            <a:normAutofit/>
          </a:bodyPr>
          <a:lstStyle>
            <a:lvl1pPr algn="ct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043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9143999" cy="9183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2" y="970702"/>
            <a:ext cx="9076267" cy="58872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826851" cy="914400"/>
            <a:chOff x="0" y="0"/>
            <a:chExt cx="826851" cy="9144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826851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7732" y="52367"/>
              <a:ext cx="714593" cy="783011"/>
            </a:xfrm>
            <a:prstGeom prst="rect">
              <a:avLst/>
            </a:prstGeom>
          </p:spPr>
        </p:pic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5375" y="0"/>
            <a:ext cx="8308625" cy="9183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0" y="1"/>
            <a:ext cx="9144000" cy="92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59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2" r:id="rId1"/>
    <p:sldLayoutId id="2147484813" r:id="rId2"/>
    <p:sldLayoutId id="2147484814" r:id="rId3"/>
    <p:sldLayoutId id="2147484815" r:id="rId4"/>
    <p:sldLayoutId id="2147484816" r:id="rId5"/>
    <p:sldLayoutId id="2147484817" r:id="rId6"/>
    <p:sldLayoutId id="2147484818" r:id="rId7"/>
    <p:sldLayoutId id="2147484819" r:id="rId8"/>
    <p:sldLayoutId id="2147484820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FF0000"/>
          </a:solidFill>
          <a:latin typeface="+mn-lt"/>
          <a:ea typeface="+mn-ea"/>
          <a:cs typeface="+mn-cs"/>
        </a:defRPr>
      </a:lvl3pPr>
      <a:lvl4pPr marL="107315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52538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rspg-spectrum.eu/public-consultation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tu.cz/sites/default/files/obsah/ctu/monitorovaci-zprava-c.3/2021/obrazky/mz-2021-03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Český telekomunikační úřad</a:t>
            </a:r>
          </a:p>
        </p:txBody>
      </p:sp>
      <p:sp>
        <p:nvSpPr>
          <p:cNvPr id="7" name="Podnadpis 1">
            <a:extLst>
              <a:ext uri="{FF2B5EF4-FFF2-40B4-BE49-F238E27FC236}">
                <a16:creationId xmlns:a16="http://schemas.microsoft.com/office/drawing/2014/main" id="{B9D50262-BAE5-4678-84E3-EFB3434F2B5C}"/>
              </a:ext>
            </a:extLst>
          </p:cNvPr>
          <p:cNvSpPr txBox="1">
            <a:spLocks/>
          </p:cNvSpPr>
          <p:nvPr/>
        </p:nvSpPr>
        <p:spPr>
          <a:xfrm>
            <a:off x="203200" y="1939236"/>
            <a:ext cx="8701709" cy="19420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1338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688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3pPr>
            <a:lvl4pPr marL="107315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52538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000" dirty="0"/>
              <a:t>PPS </a:t>
            </a:r>
            <a:r>
              <a:rPr lang="es-ES" sz="4000" dirty="0" err="1"/>
              <a:t>Spektrum</a:t>
            </a:r>
            <a:endParaRPr lang="cs-CZ" sz="4000" dirty="0"/>
          </a:p>
          <a:p>
            <a:pPr marL="0" indent="0" algn="ctr">
              <a:buNone/>
            </a:pPr>
            <a:r>
              <a:rPr lang="cs-CZ" sz="2400" dirty="0"/>
              <a:t>(skupina k Akčnímu plánu a dalším tématům)</a:t>
            </a:r>
            <a:br>
              <a:rPr lang="es-ES" dirty="0"/>
            </a:br>
            <a:endParaRPr lang="cs-CZ" sz="1600" dirty="0"/>
          </a:p>
          <a:p>
            <a:pPr marL="0" indent="0" algn="ctr">
              <a:buNone/>
            </a:pPr>
            <a:r>
              <a:rPr lang="es-E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XI. </a:t>
            </a:r>
            <a:r>
              <a:rPr lang="es-ES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jednání</a:t>
            </a:r>
            <a:endParaRPr lang="cs-CZ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BB5516B-53E5-4F81-ACF0-BB5BB4B8A6F6}"/>
              </a:ext>
            </a:extLst>
          </p:cNvPr>
          <p:cNvSpPr/>
          <p:nvPr/>
        </p:nvSpPr>
        <p:spPr>
          <a:xfrm>
            <a:off x="764823" y="4671402"/>
            <a:ext cx="7770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Web-meeting 26. 3. 2021</a:t>
            </a:r>
          </a:p>
          <a:p>
            <a:endParaRPr lang="cs-CZ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83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5. RLAN.ctu.cz: importy, exporty; další </a:t>
            </a:r>
            <a:r>
              <a:rPr lang="cs-CZ" sz="3600" dirty="0" err="1"/>
              <a:t>fce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Exporty (předpoklad):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5D1D4413-C76F-4139-B3FB-0FE04B374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318190"/>
              </p:ext>
            </p:extLst>
          </p:nvPr>
        </p:nvGraphicFramePr>
        <p:xfrm>
          <a:off x="1010051" y="2014281"/>
          <a:ext cx="6384278" cy="1748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717">
                  <a:extLst>
                    <a:ext uri="{9D8B030D-6E8A-4147-A177-3AD203B41FA5}">
                      <a16:colId xmlns:a16="http://schemas.microsoft.com/office/drawing/2014/main" val="1925859670"/>
                    </a:ext>
                  </a:extLst>
                </a:gridCol>
                <a:gridCol w="1595717">
                  <a:extLst>
                    <a:ext uri="{9D8B030D-6E8A-4147-A177-3AD203B41FA5}">
                      <a16:colId xmlns:a16="http://schemas.microsoft.com/office/drawing/2014/main" val="1693888270"/>
                    </a:ext>
                  </a:extLst>
                </a:gridCol>
                <a:gridCol w="3192844">
                  <a:extLst>
                    <a:ext uri="{9D8B030D-6E8A-4147-A177-3AD203B41FA5}">
                      <a16:colId xmlns:a16="http://schemas.microsoft.com/office/drawing/2014/main" val="2451001886"/>
                    </a:ext>
                  </a:extLst>
                </a:gridCol>
              </a:tblGrid>
              <a:tr h="349629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Období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60045"/>
                  </a:ext>
                </a:extLst>
              </a:tr>
              <a:tr h="349629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15. 4. – 15. 6.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15. 6. dále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1757239"/>
                  </a:ext>
                </a:extLst>
              </a:tr>
              <a:tr h="1048886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5,8 GHz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5,2 GHz</a:t>
                      </a:r>
                    </a:p>
                    <a:p>
                      <a:r>
                        <a:rPr lang="cs-CZ" sz="1800" dirty="0">
                          <a:effectLst/>
                        </a:rPr>
                        <a:t>60 GHz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API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API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XLS – pro přihlášené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9951701"/>
                  </a:ext>
                </a:extLst>
              </a:tr>
            </a:tbl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33D5F1DA-110E-4CC0-95AE-31174B33ADBA}"/>
              </a:ext>
            </a:extLst>
          </p:cNvPr>
          <p:cNvSpPr/>
          <p:nvPr/>
        </p:nvSpPr>
        <p:spPr>
          <a:xfrm>
            <a:off x="835375" y="4087879"/>
            <a:ext cx="67261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</a:t>
            </a:r>
            <a:r>
              <a:rPr lang="cs-CZ" sz="1400" dirty="0" err="1"/>
              <a:t>all-stations</a:t>
            </a:r>
            <a:r>
              <a:rPr lang="cs-CZ" sz="1400" dirty="0"/>
              <a:t>  </a:t>
            </a:r>
            <a:r>
              <a:rPr lang="cs-CZ" sz="1400" i="1" dirty="0"/>
              <a:t>(ten funguje od počátku v 01/2020)</a:t>
            </a:r>
          </a:p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</a:t>
            </a:r>
            <a:r>
              <a:rPr lang="cs-CZ" sz="1400" dirty="0" err="1"/>
              <a:t>geo-stations</a:t>
            </a:r>
            <a:endParaRPr lang="cs-CZ" sz="1400" dirty="0"/>
          </a:p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</a:t>
            </a:r>
            <a:r>
              <a:rPr lang="cs-CZ" sz="1400" dirty="0" err="1"/>
              <a:t>geo-conflict-stations</a:t>
            </a:r>
            <a:endParaRPr lang="cs-CZ" sz="1400" dirty="0"/>
          </a:p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/v1/station/pair-id/</a:t>
            </a:r>
          </a:p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/v1/station/station-</a:t>
            </a:r>
            <a:r>
              <a:rPr lang="cs-CZ" sz="1400" dirty="0" err="1"/>
              <a:t>popup</a:t>
            </a:r>
            <a:r>
              <a:rPr lang="cs-CZ" sz="1400" dirty="0"/>
              <a:t>/{id}</a:t>
            </a:r>
          </a:p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/v1/station/station/{id}</a:t>
            </a:r>
          </a:p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</a:t>
            </a:r>
            <a:r>
              <a:rPr lang="cs-CZ" sz="1400" dirty="0" err="1"/>
              <a:t>geo</a:t>
            </a:r>
            <a:r>
              <a:rPr lang="cs-CZ" sz="1400" dirty="0"/>
              <a:t>-station/{id}</a:t>
            </a:r>
          </a:p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</a:t>
            </a:r>
            <a:r>
              <a:rPr lang="cs-CZ" sz="1400" dirty="0" err="1"/>
              <a:t>geo-exclusion-zone-stations</a:t>
            </a:r>
            <a:r>
              <a:rPr lang="cs-CZ" sz="1400" dirty="0"/>
              <a:t>/{id}</a:t>
            </a:r>
          </a:p>
          <a:p>
            <a:r>
              <a:rPr lang="cs-CZ" sz="1400" dirty="0"/>
              <a:t>/</a:t>
            </a:r>
            <a:r>
              <a:rPr lang="cs-CZ" sz="1400" dirty="0" err="1"/>
              <a:t>api</a:t>
            </a:r>
            <a:r>
              <a:rPr lang="cs-CZ" sz="1400" dirty="0"/>
              <a:t>/v1/station/</a:t>
            </a:r>
            <a:r>
              <a:rPr lang="cs-CZ" sz="1400" dirty="0" err="1"/>
              <a:t>stations-from-position</a:t>
            </a:r>
            <a:r>
              <a:rPr lang="cs-CZ" sz="1400" dirty="0"/>
              <a:t>/{lat}/{</a:t>
            </a:r>
            <a:r>
              <a:rPr lang="cs-CZ" sz="1400" dirty="0" err="1"/>
              <a:t>lng</a:t>
            </a:r>
            <a:r>
              <a:rPr lang="cs-CZ" sz="1400" dirty="0"/>
              <a:t>}/{</a:t>
            </a:r>
            <a:r>
              <a:rPr lang="cs-CZ" sz="1400" dirty="0" err="1"/>
              <a:t>perimeter</a:t>
            </a:r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6958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6. Pásmo 26 GHz/5G: příležitosti pro 5G/FWA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V roce 2020 otevřel ČTÚ na 5G experimenty pásmo 26 GHz.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Dostupnost technologií, vč. CPE. Zájem ISP. Zkušenosti ve světě jsou.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Commission</a:t>
            </a:r>
            <a:r>
              <a:rPr lang="cs-CZ" sz="2000" dirty="0"/>
              <a:t> </a:t>
            </a:r>
            <a:r>
              <a:rPr lang="cs-CZ" sz="2000" dirty="0" err="1"/>
              <a:t>Recommendation</a:t>
            </a:r>
            <a:r>
              <a:rPr lang="cs-CZ" sz="2000" dirty="0"/>
              <a:t> (EU) 2020/1307 on a </a:t>
            </a:r>
            <a:r>
              <a:rPr lang="cs-CZ" sz="2000" dirty="0" err="1"/>
              <a:t>common</a:t>
            </a:r>
            <a:r>
              <a:rPr lang="cs-CZ" sz="2000" dirty="0"/>
              <a:t> Union </a:t>
            </a:r>
            <a:r>
              <a:rPr lang="cs-CZ" sz="2000" b="1" dirty="0" err="1"/>
              <a:t>toolbox</a:t>
            </a:r>
            <a:r>
              <a:rPr lang="cs-CZ" sz="2000" dirty="0"/>
              <a:t> (https://digital-strategy.ec.europa.eu/en/news/connectivity-toolbox-member-states-agree-best-practices-boost-timely-deployment-5g-and-fibre):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A663B4-7D9B-4204-B64C-D3603A9CD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118" y="4281676"/>
            <a:ext cx="6035551" cy="221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6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7. Pásmo 3,4-3,8 GHz: TDD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1" y="1169684"/>
            <a:ext cx="7700108" cy="299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Skupina MNO k TDD</a:t>
            </a: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FF6D2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Uzavřená skupina, dialog probíhá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Výsledky a zkušenosti budou využity i pro další účely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Cílem je najít vhodný rámec TDD a další doplňkové parametry, a identifikovat další příležitosti.</a:t>
            </a:r>
          </a:p>
          <a:p>
            <a:pPr lvl="1"/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075069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8. Strategie správy rádiového spektra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Témata (část 1):</a:t>
            </a:r>
          </a:p>
          <a:p>
            <a:pPr lvl="1"/>
            <a:endParaRPr lang="cs-CZ" sz="22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b="1" dirty="0"/>
              <a:t>UHF 470-694 MHz dnes a po 2030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podmínky pro rozhlasové vysílání DAB (III. pásmo)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milimetrová pásma 5G (26 GHz)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družicové sítě: sazby ročních poplatků, příležitosti pro nové sítě z hlediska ČR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Průmysl 4.0, </a:t>
            </a:r>
            <a:r>
              <a:rPr lang="cs-CZ" sz="2200" dirty="0" err="1"/>
              <a:t>IoT</a:t>
            </a:r>
            <a:r>
              <a:rPr lang="cs-CZ" sz="2200" dirty="0"/>
              <a:t>/M2M, potřeby v energetice a v dalších síťových odvětvích. Požadavky na rozšíření IZS.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Analýza 5945-6425 MHz pro RLAN s výkonem nad 25 </a:t>
            </a:r>
            <a:r>
              <a:rPr lang="cs-CZ" sz="2200" dirty="0" err="1"/>
              <a:t>mW</a:t>
            </a:r>
            <a:r>
              <a:rPr lang="cs-CZ" sz="2200" dirty="0"/>
              <a:t>, při zohlednění evropského projednávání harmonizace navazujícího pásma 6425-7125 MHz pro přístupové sítě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Kompatibilita </a:t>
            </a:r>
            <a:r>
              <a:rPr lang="cs-CZ" sz="2200" dirty="0" err="1"/>
              <a:t>meteoradarů</a:t>
            </a:r>
            <a:r>
              <a:rPr lang="cs-CZ" sz="2200" dirty="0"/>
              <a:t> v pásmu 5,6 GHz</a:t>
            </a:r>
          </a:p>
          <a:p>
            <a:pPr lvl="2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50448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8. Strategie správy rádiového spektra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Témata (část 2):</a:t>
            </a:r>
          </a:p>
          <a:p>
            <a:pPr lvl="1"/>
            <a:endParaRPr lang="cs-CZ" sz="22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Pásmo 1,4 GHz – příprava na sítě MFCN  (vč. IMT)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Zavádění technologií a postupů k usnadnění přístupu ke spektru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Dále obecnější cíle z  </a:t>
            </a:r>
            <a:r>
              <a:rPr lang="cs-CZ" sz="2200" dirty="0" err="1"/>
              <a:t>Radio</a:t>
            </a:r>
            <a:r>
              <a:rPr lang="cs-CZ" sz="2200" dirty="0"/>
              <a:t> </a:t>
            </a:r>
            <a:r>
              <a:rPr lang="cs-CZ" sz="2200" dirty="0" err="1"/>
              <a:t>Spectrum</a:t>
            </a:r>
            <a:r>
              <a:rPr lang="cs-CZ" sz="2200" dirty="0"/>
              <a:t> </a:t>
            </a:r>
            <a:r>
              <a:rPr lang="cs-CZ" sz="2200" dirty="0" err="1"/>
              <a:t>Policy</a:t>
            </a:r>
            <a:r>
              <a:rPr lang="cs-CZ" sz="2200" dirty="0"/>
              <a:t> Program 2022, zahrnující mj. inovativní postupy pro sdílení spektra, odstraňování překážek v přístupu ke spektru, rozvoj způsobů autorizace umožňujících sdílení spektra a další okruhy.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b="1" dirty="0"/>
              <a:t>Expertní platforma pro inovace v oblasti technologií</a:t>
            </a:r>
            <a:r>
              <a:rPr lang="cs-CZ" sz="2200" dirty="0"/>
              <a:t>, regulatorně-právních postupů a k realizaci ICT systémů určených k optimalizaci využívání rádiového spektra (vč. sdílení spektra, databázových systémů, geolokačních a informačních databází apod.), a to s přihlédnutím k širší evropské spolupráci.</a:t>
            </a:r>
          </a:p>
          <a:p>
            <a:pPr lvl="2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2925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8. Strategie správy rádiového spektra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589085" y="1169684"/>
            <a:ext cx="819184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Podrobněji – UHF:</a:t>
            </a:r>
          </a:p>
          <a:p>
            <a:pPr lvl="1"/>
            <a:endParaRPr lang="cs-CZ" sz="2200" b="1" dirty="0"/>
          </a:p>
          <a:p>
            <a:r>
              <a:rPr lang="cs-CZ" sz="2800" b="1" dirty="0">
                <a:solidFill>
                  <a:srgbClr val="004691"/>
                </a:solidFill>
              </a:rPr>
              <a:t>TV vysílání po roce 2030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WRC-23 bod 1.5 – revize využití pásma 470–694 MHz a zvážení budoucího vývoje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tlak některých EU zemí na využití mobilními sítěmi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mobilní sítě jsou s TV vysíláním neslučitelné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Evropa – jednotné řešení v rámci 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příprava v rámci skupiny CEPT/CPG/WP-D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diskuse v ČR musí začít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národní strategie, pozice na mez. jednáních</a:t>
            </a:r>
          </a:p>
          <a:p>
            <a:pPr lvl="2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54484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8. Strategie správy rádiového spektra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589085" y="1169684"/>
            <a:ext cx="81918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Technologická  expertní platforma (I.)</a:t>
            </a:r>
            <a:endParaRPr lang="cs-CZ" sz="2200" b="1" dirty="0"/>
          </a:p>
          <a:p>
            <a:pPr lvl="2"/>
            <a:endParaRPr lang="cs-CZ" sz="2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EA7FFEF-4456-4299-B4C2-81A6B1D2115C}"/>
              </a:ext>
            </a:extLst>
          </p:cNvPr>
          <p:cNvSpPr txBox="1"/>
          <p:nvPr/>
        </p:nvSpPr>
        <p:spPr>
          <a:xfrm>
            <a:off x="589085" y="2423541"/>
            <a:ext cx="303291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zrychlující se vývoj technologií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rostoucí očekávání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konstantní rozsah spektra</a:t>
            </a:r>
            <a:endParaRPr lang="en-GB" sz="160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D4C2300-3863-450C-8A7C-EF15C930FAA7}"/>
              </a:ext>
            </a:extLst>
          </p:cNvPr>
          <p:cNvSpPr/>
          <p:nvPr/>
        </p:nvSpPr>
        <p:spPr>
          <a:xfrm>
            <a:off x="3784957" y="2618129"/>
            <a:ext cx="1312753" cy="53415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E2811C9-6D8B-4BBA-B327-968CFCB341D6}"/>
              </a:ext>
            </a:extLst>
          </p:cNvPr>
          <p:cNvSpPr txBox="1"/>
          <p:nvPr/>
        </p:nvSpPr>
        <p:spPr>
          <a:xfrm>
            <a:off x="5260673" y="2423541"/>
            <a:ext cx="3074218" cy="8617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proaktivní, na budoucnost zaměřená regulace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1DEE96-C362-40C6-B865-97BC14E260A1}"/>
              </a:ext>
            </a:extLst>
          </p:cNvPr>
          <p:cNvSpPr txBox="1"/>
          <p:nvPr/>
        </p:nvSpPr>
        <p:spPr>
          <a:xfrm>
            <a:off x="5260670" y="4031225"/>
            <a:ext cx="3074219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identifik</a:t>
            </a:r>
            <a:r>
              <a:rPr lang="cs-CZ" sz="1600"/>
              <a:t>uje</a:t>
            </a:r>
            <a:r>
              <a:rPr lang="en-GB" sz="1600"/>
              <a:t> trendy</a:t>
            </a:r>
            <a:r>
              <a:rPr lang="cs-CZ" sz="1600"/>
              <a:t>,</a:t>
            </a:r>
            <a:endParaRPr lang="en-GB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rychle zpracov</a:t>
            </a:r>
            <a:r>
              <a:rPr lang="cs-CZ" sz="1600"/>
              <a:t>ává</a:t>
            </a:r>
            <a:r>
              <a:rPr lang="en-GB" sz="1600"/>
              <a:t> složité úkoly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bud</a:t>
            </a:r>
            <a:r>
              <a:rPr lang="cs-CZ" sz="1600"/>
              <a:t>uje</a:t>
            </a:r>
            <a:r>
              <a:rPr lang="en-GB" sz="1600"/>
              <a:t> </a:t>
            </a:r>
            <a:r>
              <a:rPr lang="cs-CZ" sz="1600"/>
              <a:t>zásobu </a:t>
            </a:r>
            <a:r>
              <a:rPr lang="en-GB" sz="1600"/>
              <a:t>know-how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F8B49996-2C79-45D6-B211-3D2D7E46936D}"/>
              </a:ext>
            </a:extLst>
          </p:cNvPr>
          <p:cNvSpPr/>
          <p:nvPr/>
        </p:nvSpPr>
        <p:spPr>
          <a:xfrm rot="5400000">
            <a:off x="6712056" y="3421971"/>
            <a:ext cx="433997" cy="53415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69AA197-F296-4CD9-8B2A-28FD4592ABFD}"/>
              </a:ext>
            </a:extLst>
          </p:cNvPr>
          <p:cNvSpPr txBox="1"/>
          <p:nvPr/>
        </p:nvSpPr>
        <p:spPr>
          <a:xfrm>
            <a:off x="589085" y="4077608"/>
            <a:ext cx="303291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/>
              <a:t>zapojuje do spolupráce </a:t>
            </a:r>
            <a:br>
              <a:rPr lang="cs-CZ" sz="1600"/>
            </a:br>
            <a:r>
              <a:rPr lang="cs-CZ" sz="1600"/>
              <a:t>ty nejlepší experty/ky ze sektoru</a:t>
            </a:r>
            <a:endParaRPr lang="en-GB" sz="160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0F9383F-33AA-4CF0-A1FA-72C49076A567}"/>
              </a:ext>
            </a:extLst>
          </p:cNvPr>
          <p:cNvSpPr txBox="1"/>
          <p:nvPr/>
        </p:nvSpPr>
        <p:spPr>
          <a:xfrm>
            <a:off x="1675500" y="5377732"/>
            <a:ext cx="589380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/>
              <a:t>Expertní kompetence související s inovacemi ve využívání rádiového spektra jsou národní aktivum</a:t>
            </a:r>
            <a:endParaRPr lang="en-GB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66F5DCDD-3D56-4D39-90F9-EA0827595165}"/>
              </a:ext>
            </a:extLst>
          </p:cNvPr>
          <p:cNvSpPr/>
          <p:nvPr/>
        </p:nvSpPr>
        <p:spPr>
          <a:xfrm rot="10800000">
            <a:off x="3784957" y="4226030"/>
            <a:ext cx="1312753" cy="53415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467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8. Strategie správy rádiového spektra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589085" y="1169684"/>
            <a:ext cx="81918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Technologická  expertní platforma (II.)</a:t>
            </a:r>
            <a:endParaRPr lang="cs-CZ" sz="2200" b="1" dirty="0"/>
          </a:p>
          <a:p>
            <a:pPr lvl="2"/>
            <a:endParaRPr lang="cs-CZ" sz="2200" dirty="0"/>
          </a:p>
        </p:txBody>
      </p:sp>
      <p:sp>
        <p:nvSpPr>
          <p:cNvPr id="20" name="Zástupný text 2">
            <a:extLst>
              <a:ext uri="{FF2B5EF4-FFF2-40B4-BE49-F238E27FC236}">
                <a16:creationId xmlns:a16="http://schemas.microsoft.com/office/drawing/2014/main" id="{9D50F133-DDF7-4D5A-BCD5-5E668FC2FC72}"/>
              </a:ext>
            </a:extLst>
          </p:cNvPr>
          <p:cNvSpPr txBox="1">
            <a:spLocks/>
          </p:cNvSpPr>
          <p:nvPr/>
        </p:nvSpPr>
        <p:spPr>
          <a:xfrm>
            <a:off x="470665" y="1767848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Co? (například:)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  <p:sp>
        <p:nvSpPr>
          <p:cNvPr id="21" name="Zástupný obsah 4">
            <a:extLst>
              <a:ext uri="{FF2B5EF4-FFF2-40B4-BE49-F238E27FC236}">
                <a16:creationId xmlns:a16="http://schemas.microsoft.com/office/drawing/2014/main" id="{C306D695-6C8B-44F6-AD4B-DD4CEF72A790}"/>
              </a:ext>
            </a:extLst>
          </p:cNvPr>
          <p:cNvSpPr txBox="1">
            <a:spLocks/>
          </p:cNvSpPr>
          <p:nvPr/>
        </p:nvSpPr>
        <p:spPr>
          <a:xfrm>
            <a:off x="453996" y="2810056"/>
            <a:ext cx="3868340" cy="3141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podmínky pro systémy 5G v pásmu 26 GHz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podmínky pro RLAN v pásmu 6 GHz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regulační postupy pro sdílení spektra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400" b="0" i="1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registrační a geolokační databáze; později AI, kognitivní technologie</a:t>
            </a:r>
            <a:endParaRPr kumimoji="0" lang="en-GB" sz="1400" b="0" i="1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  <p:sp>
        <p:nvSpPr>
          <p:cNvPr id="22" name="Zástupný text 5">
            <a:extLst>
              <a:ext uri="{FF2B5EF4-FFF2-40B4-BE49-F238E27FC236}">
                <a16:creationId xmlns:a16="http://schemas.microsoft.com/office/drawing/2014/main" id="{F2A9A42C-F2AC-4C48-8B67-E3D090E89A74}"/>
              </a:ext>
            </a:extLst>
          </p:cNvPr>
          <p:cNvSpPr txBox="1">
            <a:spLocks/>
          </p:cNvSpPr>
          <p:nvPr/>
        </p:nvSpPr>
        <p:spPr>
          <a:xfrm>
            <a:off x="4453304" y="1780392"/>
            <a:ext cx="3887391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Jak?</a:t>
            </a: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  <p:sp>
        <p:nvSpPr>
          <p:cNvPr id="23" name="Zástupný obsah 14">
            <a:extLst>
              <a:ext uri="{FF2B5EF4-FFF2-40B4-BE49-F238E27FC236}">
                <a16:creationId xmlns:a16="http://schemas.microsoft.com/office/drawing/2014/main" id="{43FD6DFE-C7CA-486E-B8E8-463B71F06FD4}"/>
              </a:ext>
            </a:extLst>
          </p:cNvPr>
          <p:cNvSpPr txBox="1">
            <a:spLocks/>
          </p:cNvSpPr>
          <p:nvPr/>
        </p:nvSpPr>
        <p:spPr>
          <a:xfrm>
            <a:off x="4453304" y="2810056"/>
            <a:ext cx="3887391" cy="3141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společné projekty se sektorem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veřejné zakázky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otevřené akce (typu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hackathon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testovací prostředí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43B7A2F2-6BEE-4AEC-8DEB-D24F0CEEA471}"/>
              </a:ext>
            </a:extLst>
          </p:cNvPr>
          <p:cNvSpPr txBox="1"/>
          <p:nvPr/>
        </p:nvSpPr>
        <p:spPr>
          <a:xfrm>
            <a:off x="1625097" y="5628443"/>
            <a:ext cx="5893806" cy="369332"/>
          </a:xfrm>
          <a:prstGeom prst="rect">
            <a:avLst/>
          </a:prstGeom>
          <a:gradFill rotWithShape="1">
            <a:gsLst>
              <a:gs pos="0">
                <a:srgbClr val="3251A4">
                  <a:lumMod val="110000"/>
                  <a:satMod val="105000"/>
                  <a:tint val="67000"/>
                </a:srgbClr>
              </a:gs>
              <a:gs pos="50000">
                <a:srgbClr val="3251A4">
                  <a:lumMod val="105000"/>
                  <a:satMod val="103000"/>
                  <a:tint val="73000"/>
                </a:srgbClr>
              </a:gs>
              <a:gs pos="100000">
                <a:srgbClr val="3251A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3251A4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t>Přivítáme Vaše podněty a komentáře k tomuto záměru.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632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9. </a:t>
            </a:r>
            <a:r>
              <a:rPr lang="pt-BR" sz="3600" dirty="0"/>
              <a:t>Spektrum a plenární jednání ECC a EU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E740430-3251-4634-9A69-F20E1F5E9B61}"/>
              </a:ext>
            </a:extLst>
          </p:cNvPr>
          <p:cNvSpPr/>
          <p:nvPr/>
        </p:nvSpPr>
        <p:spPr>
          <a:xfrm>
            <a:off x="177800" y="1169684"/>
            <a:ext cx="8603129" cy="471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 b="1" dirty="0">
                <a:solidFill>
                  <a:srgbClr val="FF6D20"/>
                </a:solidFill>
              </a:rPr>
              <a:t>Hlavní události závěru roku 2020 a 1.Q 2021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2200" b="1" dirty="0" err="1"/>
              <a:t>Radio</a:t>
            </a:r>
            <a:r>
              <a:rPr lang="cs-CZ" sz="2200" b="1" dirty="0"/>
              <a:t> </a:t>
            </a:r>
            <a:r>
              <a:rPr lang="cs-CZ" sz="2200" b="1" dirty="0" err="1"/>
              <a:t>Spectrum</a:t>
            </a:r>
            <a:r>
              <a:rPr lang="cs-CZ" sz="2200" b="1" dirty="0"/>
              <a:t> </a:t>
            </a:r>
            <a:r>
              <a:rPr lang="cs-CZ" sz="2200" b="1" dirty="0" err="1"/>
              <a:t>Committee</a:t>
            </a:r>
            <a:endParaRPr lang="cs-CZ" sz="2200" b="1" dirty="0"/>
          </a:p>
          <a:p>
            <a:pPr>
              <a:spcBef>
                <a:spcPct val="20000"/>
              </a:spcBef>
            </a:pPr>
            <a:endParaRPr lang="cs-CZ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2000" dirty="0"/>
              <a:t>Návrh prováděcího rozhodnutí Komise o harmonizovaném využívání rádiového spektra ve frekvenčním pásmu 5 945–6 425 MHz pro zavádění bezdrátových přístupových systémů včetně rádiových místních sítí (již ve schvalování)</a:t>
            </a:r>
            <a:r>
              <a:rPr lang="cs-CZ" sz="2000" b="1" dirty="0"/>
              <a:t>.</a:t>
            </a:r>
          </a:p>
          <a:p>
            <a:pPr>
              <a:spcBef>
                <a:spcPct val="20000"/>
              </a:spcBef>
            </a:pPr>
            <a:r>
              <a:rPr lang="cs-CZ" dirty="0"/>
              <a:t>Podmínky omezeny jen na vnitřní použití (200 </a:t>
            </a:r>
            <a:r>
              <a:rPr lang="cs-CZ" dirty="0" err="1"/>
              <a:t>mW</a:t>
            </a:r>
            <a:r>
              <a:rPr lang="cs-CZ" dirty="0"/>
              <a:t>) anebo s omezeným výkonem 25 </a:t>
            </a:r>
            <a:r>
              <a:rPr lang="cs-CZ" dirty="0" err="1"/>
              <a:t>mW</a:t>
            </a:r>
            <a:r>
              <a:rPr lang="cs-CZ" dirty="0"/>
              <a:t> venku (např. pro hotspot ze smartphonu). Tím je fakticky omezena možnost využití pásma pro poskytování služeb elektronických komunikací.</a:t>
            </a:r>
          </a:p>
          <a:p>
            <a:pPr>
              <a:spcBef>
                <a:spcPct val="20000"/>
              </a:spcBef>
            </a:pPr>
            <a:endParaRPr lang="cs-CZ" dirty="0"/>
          </a:p>
          <a:p>
            <a:r>
              <a:rPr lang="cs-CZ" dirty="0"/>
              <a:t>FRMCS a železnice: </a:t>
            </a:r>
            <a:r>
              <a:rPr lang="en-US" dirty="0"/>
              <a:t>Draft Commission Implementing Decision on the </a:t>
            </a:r>
            <a:r>
              <a:rPr lang="en-US" dirty="0" err="1"/>
              <a:t>harmonised</a:t>
            </a:r>
            <a:r>
              <a:rPr lang="en-US" dirty="0"/>
              <a:t> use of the paired frequency bands 874.4-880.0 MHz and 919.4-925.0 MHz and of the unpaired frequency band 1900-1910 MHz for Railway Mobile Radio </a:t>
            </a:r>
            <a:r>
              <a:rPr lang="cs-CZ" dirty="0"/>
              <a:t>(</a:t>
            </a:r>
            <a:r>
              <a:rPr lang="en-US" dirty="0"/>
              <a:t>v </a:t>
            </a:r>
            <a:r>
              <a:rPr lang="en-US" dirty="0" err="1"/>
              <a:t>návrhu</a:t>
            </a:r>
            <a:r>
              <a:rPr lang="cs-CZ" dirty="0"/>
              <a:t>)</a:t>
            </a:r>
            <a:r>
              <a:rPr lang="en-US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01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9. </a:t>
            </a:r>
            <a:r>
              <a:rPr lang="pt-BR" sz="3600" dirty="0"/>
              <a:t>Spektrum a plenární jednání ECC a EU</a:t>
            </a:r>
            <a:endParaRPr lang="cs-CZ" sz="36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3D6D635-6F6D-4D16-AFF4-DF8EE23975ED}"/>
              </a:ext>
            </a:extLst>
          </p:cNvPr>
          <p:cNvSpPr/>
          <p:nvPr/>
        </p:nvSpPr>
        <p:spPr>
          <a:xfrm>
            <a:off x="177800" y="1169684"/>
            <a:ext cx="8603129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 b="1" dirty="0">
                <a:solidFill>
                  <a:srgbClr val="FF6D20"/>
                </a:solidFill>
              </a:rPr>
              <a:t>Hlavní události závěru roku 2020 a 1.Q 2021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2200" b="1" dirty="0"/>
              <a:t>CEPT/ECC</a:t>
            </a:r>
          </a:p>
          <a:p>
            <a:endParaRPr lang="cs-CZ" dirty="0"/>
          </a:p>
          <a:p>
            <a:r>
              <a:rPr lang="cs-CZ" sz="2000" dirty="0"/>
              <a:t>Aktuálně jsou ECC řešeny další mandáty k aktualizaci podmínek rozhodnutí Komise k</a:t>
            </a:r>
          </a:p>
          <a:p>
            <a:r>
              <a:rPr lang="cs-CZ" sz="2000" dirty="0"/>
              <a:t>- zařízením krátkého dosahu</a:t>
            </a:r>
          </a:p>
          <a:p>
            <a:r>
              <a:rPr lang="cs-CZ" sz="2000" dirty="0"/>
              <a:t>- využití pásem 900 a 1800 MHz pro 5G</a:t>
            </a:r>
          </a:p>
          <a:p>
            <a:r>
              <a:rPr lang="cs-CZ" sz="2000" dirty="0"/>
              <a:t>- využití pásma 40 GHz pro 5G (v pásmu 66-71 GHz bude pro 5G režim zařízení krátkého dosahu)</a:t>
            </a:r>
          </a:p>
          <a:p>
            <a:endParaRPr lang="cs-CZ" sz="2000" dirty="0"/>
          </a:p>
          <a:p>
            <a:r>
              <a:rPr lang="cs-CZ" sz="2000" dirty="0"/>
              <a:t>Vlastní aktivity ECC zahrnují tvorbu nových a průběžné aktualizace stávajících harmonizačních dokumentů ECC – k současným patří aktualizace podmínek užití pásem družicovými službami a sdílení družicových a terestrických služeb, podmínek sdílení sítí 5 G s jinými aplikacemi a jejich přeshraničních koordinace, spektrum pro drony, aj. – obsažené v programech pracovních skupin. </a:t>
            </a:r>
          </a:p>
          <a:p>
            <a:pPr lvl="1"/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7022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Témata</a:t>
            </a:r>
          </a:p>
          <a:p>
            <a:pPr lvl="0">
              <a:spcBef>
                <a:spcPct val="20000"/>
              </a:spcBef>
            </a:pPr>
            <a:endParaRPr lang="cs-CZ" b="1" dirty="0">
              <a:solidFill>
                <a:srgbClr val="FF6D2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Akční plán 2.0 – stav plnění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Pevná služba – široké kanály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Poplatky dle NV154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Stav v 5,2 GHz a 5,8 GHz (RLAN)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Web rlan.ctu.cz: importy, exporty; další funkce (</a:t>
            </a:r>
            <a:r>
              <a:rPr lang="cs-CZ" sz="2000" dirty="0" err="1"/>
              <a:t>info</a:t>
            </a:r>
            <a:r>
              <a:rPr lang="cs-CZ" sz="2000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26 GHz/5G: příležitosti pro 5G/FWA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Pásmo 3,4-3,8 GHz: TDD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Strategie správy rádiového spektra (některá témata)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Hlavní události ve spektru na úrovni plenárních jednání CEPT/ECC a EU (</a:t>
            </a:r>
            <a:r>
              <a:rPr lang="cs-CZ" sz="2000" dirty="0" err="1"/>
              <a:t>info</a:t>
            </a:r>
            <a:r>
              <a:rPr lang="cs-CZ" sz="2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Ostatní</a:t>
            </a:r>
          </a:p>
          <a:p>
            <a:pPr lvl="0">
              <a:spcBef>
                <a:spcPct val="20000"/>
              </a:spcBef>
            </a:pPr>
            <a:endParaRPr lang="cs-CZ" sz="2400" b="1" dirty="0">
              <a:solidFill>
                <a:srgbClr val="FF6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99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9. </a:t>
            </a:r>
            <a:r>
              <a:rPr lang="pt-BR" sz="3600" dirty="0"/>
              <a:t>Spektrum a plenární jednání ECC a EU</a:t>
            </a:r>
            <a:endParaRPr lang="cs-CZ" sz="36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1FDE5E4-9FD1-4AF6-BCFB-254C9E34793C}"/>
              </a:ext>
            </a:extLst>
          </p:cNvPr>
          <p:cNvSpPr/>
          <p:nvPr/>
        </p:nvSpPr>
        <p:spPr>
          <a:xfrm>
            <a:off x="177800" y="1169684"/>
            <a:ext cx="860312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 b="1" dirty="0">
                <a:solidFill>
                  <a:srgbClr val="FF6D20"/>
                </a:solidFill>
              </a:rPr>
              <a:t>Hlavní události závěru roku 2020 a 1.Q 2021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2200" b="1" dirty="0"/>
              <a:t>Strategické otázky spektra  - hlavní témata programu RSPG:</a:t>
            </a:r>
          </a:p>
          <a:p>
            <a:r>
              <a:rPr lang="cs-CZ" dirty="0" err="1"/>
              <a:t>Spectrum</a:t>
            </a:r>
            <a:r>
              <a:rPr lang="cs-CZ" dirty="0"/>
              <a:t> </a:t>
            </a:r>
            <a:r>
              <a:rPr lang="cs-CZ" dirty="0" err="1"/>
              <a:t>Sharing</a:t>
            </a:r>
            <a:r>
              <a:rPr lang="cs-CZ" dirty="0"/>
              <a:t> – </a:t>
            </a:r>
            <a:r>
              <a:rPr lang="cs-CZ" dirty="0" err="1"/>
              <a:t>pioneer</a:t>
            </a:r>
            <a:r>
              <a:rPr lang="cs-CZ" dirty="0"/>
              <a:t> </a:t>
            </a:r>
            <a:r>
              <a:rPr lang="cs-CZ" dirty="0" err="1"/>
              <a:t>initiatives</a:t>
            </a:r>
            <a:r>
              <a:rPr lang="cs-CZ" dirty="0"/>
              <a:t> and </a:t>
            </a:r>
            <a:r>
              <a:rPr lang="cs-CZ" dirty="0" err="1"/>
              <a:t>bands</a:t>
            </a:r>
            <a:endParaRPr lang="cs-CZ" dirty="0"/>
          </a:p>
          <a:p>
            <a:r>
              <a:rPr lang="cs-CZ" dirty="0"/>
              <a:t>New </a:t>
            </a:r>
            <a:r>
              <a:rPr lang="cs-CZ" dirty="0" err="1"/>
              <a:t>Radio</a:t>
            </a:r>
            <a:r>
              <a:rPr lang="cs-CZ" dirty="0"/>
              <a:t> </a:t>
            </a:r>
            <a:r>
              <a:rPr lang="cs-CZ" dirty="0" err="1"/>
              <a:t>Spectrum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Programme</a:t>
            </a:r>
            <a:r>
              <a:rPr lang="cs-CZ" dirty="0"/>
              <a:t> (RSPP)</a:t>
            </a:r>
          </a:p>
          <a:p>
            <a:r>
              <a:rPr lang="cs-CZ" dirty="0" err="1"/>
              <a:t>Additional</a:t>
            </a:r>
            <a:r>
              <a:rPr lang="cs-CZ" dirty="0"/>
              <a:t> </a:t>
            </a:r>
            <a:r>
              <a:rPr lang="cs-CZ" dirty="0" err="1"/>
              <a:t>spectrum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and </a:t>
            </a:r>
            <a:r>
              <a:rPr lang="cs-CZ" dirty="0" err="1"/>
              <a:t>guidance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fast </a:t>
            </a:r>
            <a:r>
              <a:rPr lang="cs-CZ" dirty="0" err="1"/>
              <a:t>rollout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wireless</a:t>
            </a:r>
            <a:r>
              <a:rPr lang="cs-CZ" dirty="0"/>
              <a:t> </a:t>
            </a:r>
            <a:r>
              <a:rPr lang="cs-CZ" dirty="0" err="1"/>
              <a:t>broadband</a:t>
            </a:r>
            <a:r>
              <a:rPr lang="cs-CZ" dirty="0"/>
              <a:t> </a:t>
            </a:r>
            <a:r>
              <a:rPr lang="cs-CZ" dirty="0" err="1"/>
              <a:t>networks</a:t>
            </a:r>
            <a:endParaRPr lang="cs-CZ" dirty="0"/>
          </a:p>
          <a:p>
            <a:r>
              <a:rPr lang="cs-CZ" dirty="0"/>
              <a:t>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</a:t>
            </a:r>
            <a:r>
              <a:rPr lang="cs-CZ" dirty="0" err="1"/>
              <a:t>Spectrum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to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combat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endParaRPr lang="cs-CZ" dirty="0"/>
          </a:p>
          <a:p>
            <a:r>
              <a:rPr lang="cs-CZ" dirty="0"/>
              <a:t>“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offices</a:t>
            </a:r>
            <a:r>
              <a:rPr lang="cs-CZ" dirty="0"/>
              <a:t>” to </a:t>
            </a:r>
            <a:r>
              <a:rPr lang="cs-CZ" dirty="0" err="1"/>
              <a:t>assist</a:t>
            </a:r>
            <a:r>
              <a:rPr lang="cs-CZ" dirty="0"/>
              <a:t> in </a:t>
            </a:r>
            <a:r>
              <a:rPr lang="cs-CZ" dirty="0" err="1"/>
              <a:t>bilateral</a:t>
            </a:r>
            <a:r>
              <a:rPr lang="cs-CZ" dirty="0"/>
              <a:t> </a:t>
            </a:r>
            <a:r>
              <a:rPr lang="cs-CZ" dirty="0" err="1"/>
              <a:t>negotiations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endParaRPr lang="cs-CZ" dirty="0"/>
          </a:p>
          <a:p>
            <a:r>
              <a:rPr lang="cs-CZ" dirty="0"/>
              <a:t>Peer </a:t>
            </a:r>
            <a:r>
              <a:rPr lang="cs-CZ" dirty="0" err="1"/>
              <a:t>review</a:t>
            </a:r>
            <a:r>
              <a:rPr lang="cs-CZ" dirty="0"/>
              <a:t> and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on </a:t>
            </a:r>
            <a:r>
              <a:rPr lang="cs-CZ" dirty="0" err="1"/>
              <a:t>authorisations</a:t>
            </a:r>
            <a:r>
              <a:rPr lang="cs-CZ" dirty="0"/>
              <a:t> and </a:t>
            </a:r>
            <a:r>
              <a:rPr lang="cs-CZ" dirty="0" err="1"/>
              <a:t>awards</a:t>
            </a:r>
            <a:endParaRPr lang="cs-CZ" dirty="0"/>
          </a:p>
          <a:p>
            <a:r>
              <a:rPr lang="cs-CZ" dirty="0"/>
              <a:t>WRC</a:t>
            </a:r>
          </a:p>
          <a:p>
            <a:pPr>
              <a:spcBef>
                <a:spcPct val="20000"/>
              </a:spcBef>
            </a:pPr>
            <a:r>
              <a:rPr lang="cs-CZ" b="1" dirty="0"/>
              <a:t>Aktuální výstupy - </a:t>
            </a:r>
            <a:r>
              <a:rPr lang="en-US" b="1" dirty="0" err="1"/>
              <a:t>ve</a:t>
            </a:r>
            <a:r>
              <a:rPr lang="en-US" b="1" dirty="0"/>
              <a:t> VK do 26.3.2021 – viz </a:t>
            </a:r>
            <a:r>
              <a:rPr lang="en-US" sz="1600" b="1" dirty="0">
                <a:hlinkClick r:id="rId3"/>
              </a:rPr>
              <a:t>https://rspg-spectrum.eu/public-consultations/</a:t>
            </a:r>
            <a:r>
              <a:rPr lang="cs-CZ" sz="1600" b="1" dirty="0"/>
              <a:t> </a:t>
            </a:r>
            <a:r>
              <a:rPr lang="en-US" b="1" dirty="0"/>
              <a:t>RSPG Opinion</a:t>
            </a:r>
            <a:r>
              <a:rPr lang="cs-CZ" b="1" dirty="0"/>
              <a:t>s</a:t>
            </a:r>
            <a:r>
              <a:rPr lang="en-US" b="1" dirty="0"/>
              <a:t> on  </a:t>
            </a:r>
          </a:p>
          <a:p>
            <a:r>
              <a:rPr lang="en-US" dirty="0"/>
              <a:t>Radio Spectrum Policy </a:t>
            </a:r>
            <a:r>
              <a:rPr lang="en-US" dirty="0" err="1"/>
              <a:t>Programme</a:t>
            </a:r>
            <a:r>
              <a:rPr lang="en-US" dirty="0"/>
              <a:t> (RSPP)</a:t>
            </a:r>
          </a:p>
          <a:p>
            <a:r>
              <a:rPr lang="en-US" dirty="0"/>
              <a:t>Spectrum Sharing – Pioneer initiatives and bands</a:t>
            </a:r>
            <a:r>
              <a:rPr lang="cs-CZ" dirty="0"/>
              <a:t> (viz též </a:t>
            </a:r>
            <a:r>
              <a:rPr lang="cs-CZ" dirty="0">
                <a:hlinkClick r:id="rId4"/>
              </a:rPr>
              <a:t>Monitorovací zpráva č. 3</a:t>
            </a:r>
            <a:r>
              <a:rPr lang="cs-CZ" dirty="0"/>
              <a:t>, str. 6)</a:t>
            </a:r>
          </a:p>
          <a:p>
            <a:endParaRPr lang="en-US" dirty="0"/>
          </a:p>
          <a:p>
            <a:r>
              <a:rPr lang="en-US" dirty="0"/>
              <a:t>Additional spectrum needs and guidance on the fast rollout of future wireless broadband network</a:t>
            </a:r>
            <a:r>
              <a:rPr lang="cs-CZ" dirty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9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9. </a:t>
            </a:r>
            <a:r>
              <a:rPr lang="pt-BR" sz="3600" dirty="0"/>
              <a:t>Spektrum a plenární jednání ECC a EU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CEPT ECC/WGFM:</a:t>
            </a:r>
          </a:p>
          <a:p>
            <a:pPr lvl="0">
              <a:spcBef>
                <a:spcPct val="20000"/>
              </a:spcBef>
            </a:pPr>
            <a:endParaRPr lang="cs-CZ" sz="2000" b="1" dirty="0">
              <a:solidFill>
                <a:srgbClr val="FF6D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Pracovní skupina ECC jejímž cílem je tvorba harmonizovaných podmínek pro využití rádiového spektra. Struktura projektových týmů:</a:t>
            </a:r>
          </a:p>
          <a:p>
            <a:pPr lvl="1"/>
            <a:r>
              <a:rPr lang="cs-CZ" sz="2000" dirty="0"/>
              <a:t>FM 22, FM 44, FM 51 (PMSE), FM 56, FM 57, FM 58, FM 59 (drony/UAV), SRD/MG a EFIS MG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Plní úkoly zadané EK (RSC) ve formě mandátu. Výstupy využívá EK pro tvorbu svých rozhodnutí.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Dopady projednávané problematiky do využívání rádiového spektra v ČR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Analýzy zdrojů rušení a způsoby jejich řešení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Rušení meteorologických radarů v pásmu 5,6 GHz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Revize pásma UHF (470-694 MHz) a s tím související problematika PMSE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Využití rádiového spektra pro bezpilotní systémy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/>
              <a:t>Způsoby využívání rádiového spektra civilními a necivilními aplikacemi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 err="1"/>
              <a:t>RLANs</a:t>
            </a:r>
            <a:r>
              <a:rPr lang="cs-CZ" sz="1600" dirty="0"/>
              <a:t> v pásmu 5,2 GHz a 5,8 GHz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ČR je významným přispěvatelem v řadě témat souvisejících s harmonizací rádiového spektra a s jeho účelným a efektivním využíváním</a:t>
            </a:r>
          </a:p>
        </p:txBody>
      </p:sp>
    </p:spTree>
    <p:extLst>
      <p:ext uri="{BB962C8B-B14F-4D97-AF65-F5344CB8AC3E}">
        <p14:creationId xmlns:p14="http://schemas.microsoft.com/office/powerpoint/2010/main" val="3515937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9. </a:t>
            </a:r>
            <a:r>
              <a:rPr lang="pt-BR" sz="3600" dirty="0"/>
              <a:t>Spektrum a plenární jednání ECC a EU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CEPT ECC/CPG:</a:t>
            </a:r>
          </a:p>
          <a:p>
            <a:pPr lvl="0">
              <a:spcBef>
                <a:spcPct val="20000"/>
              </a:spcBef>
            </a:pPr>
            <a:endParaRPr lang="cs-CZ" sz="2000" b="1" dirty="0">
              <a:solidFill>
                <a:srgbClr val="FF6D2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Příprava Evropy na Světovou radiokomunikační konferenci (WRC)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Pracuje v organizační sktruktuře projektových týmů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CPG PTA </a:t>
            </a:r>
            <a:r>
              <a:rPr lang="cs-CZ" sz="2000" dirty="0"/>
              <a:t>(vědecké služby a stálé body programu konference). ČR je koordinátorem 48 zemí CEPT pro body programu konference AI2 a AI 4. Řešení problematiky družicových senzorů pro předpověď kosmického počasí. V odpovědnosti projektového týmu je i definování možných témat a bodů programu konference WRC-27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CPG PTB </a:t>
            </a:r>
            <a:r>
              <a:rPr lang="cs-CZ" sz="2000" dirty="0"/>
              <a:t>(družicové služby). Využívání pevné družicové služby pro komunikace pro řízení a velení bezpilotních prostředků, řešení problematiky koexistence navigačních systémů (Galileo) a ARS v pásmu 1215-1350 MHz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CPG PTC</a:t>
            </a:r>
            <a:r>
              <a:rPr lang="cs-CZ" sz="2000" dirty="0"/>
              <a:t> (letecké a námořní služby). Modernizace GMDSS, zavedení e-</a:t>
            </a:r>
            <a:r>
              <a:rPr lang="cs-CZ" sz="2000" dirty="0" err="1"/>
              <a:t>navigation</a:t>
            </a:r>
            <a:r>
              <a:rPr lang="cs-CZ" sz="2000" dirty="0"/>
              <a:t>, dodatečná přidělení pro družicové letecké komunikace v pásmu VHF </a:t>
            </a:r>
          </a:p>
        </p:txBody>
      </p:sp>
    </p:spTree>
    <p:extLst>
      <p:ext uri="{BB962C8B-B14F-4D97-AF65-F5344CB8AC3E}">
        <p14:creationId xmlns:p14="http://schemas.microsoft.com/office/powerpoint/2010/main" val="3622470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9. </a:t>
            </a:r>
            <a:r>
              <a:rPr lang="pt-BR" sz="3600" dirty="0"/>
              <a:t>Spektrum a plenární jednání ECC a EU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1" y="1169684"/>
            <a:ext cx="800783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CEPT ECC/CPG:</a:t>
            </a:r>
          </a:p>
          <a:p>
            <a:r>
              <a:rPr lang="cs-CZ" sz="16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CPG PTD </a:t>
            </a:r>
            <a:r>
              <a:rPr lang="cs-CZ" sz="2000" dirty="0"/>
              <a:t>(revize pásma UHF). Stanovení budoucích kmitočtových požadavků pro rozhlasovou službu a pohyblivou službu a stanovení ochranných kritérií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ECC PT1 </a:t>
            </a:r>
            <a:r>
              <a:rPr lang="cs-CZ" sz="2000" dirty="0"/>
              <a:t>(problematika IMT). Řešení problematiky pásem 3,3-3,8 GHz, </a:t>
            </a:r>
            <a:br>
              <a:rPr lang="cs-CZ" sz="2000" dirty="0"/>
            </a:br>
            <a:r>
              <a:rPr lang="cs-CZ" sz="2000" dirty="0"/>
              <a:t>7 GHz, 26 GHz, 42 GHz, 66 GHz (</a:t>
            </a:r>
            <a:r>
              <a:rPr lang="cs-CZ" sz="2000" b="1" dirty="0"/>
              <a:t>upřesnit</a:t>
            </a:r>
            <a:r>
              <a:rPr 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Příprava na konferenci probíhá na globální úrovni v ITU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 regionální úrovni (v Evropě v CEPT)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Na národní úrovni (ze zainteresovanými subjekty bude zahájena na podzim 2021 (PS WRC)</a:t>
            </a:r>
          </a:p>
        </p:txBody>
      </p:sp>
    </p:spTree>
    <p:extLst>
      <p:ext uri="{BB962C8B-B14F-4D97-AF65-F5344CB8AC3E}">
        <p14:creationId xmlns:p14="http://schemas.microsoft.com/office/powerpoint/2010/main" val="1596610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10. </a:t>
            </a:r>
            <a:r>
              <a:rPr lang="pt-BR" sz="3600" dirty="0"/>
              <a:t>Ostatní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Závěr, různé:</a:t>
            </a:r>
          </a:p>
          <a:p>
            <a:pPr lvl="1"/>
            <a:endParaRPr lang="cs-CZ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Apel na odpovědné nakládání se spektrem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Akcent na sdílení spektra</a:t>
            </a:r>
          </a:p>
          <a:p>
            <a:pPr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2182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1. Akční plán 2.0 – stav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Body v gesci ČTÚ:</a:t>
            </a: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FF6D20"/>
              </a:solidFill>
            </a:endParaRPr>
          </a:p>
          <a:p>
            <a:pPr lvl="1"/>
            <a:r>
              <a:rPr lang="cs-CZ" sz="2200" b="1" dirty="0"/>
              <a:t>3.8. Rozšíření podmínek využití mikrovlnných pásem</a:t>
            </a:r>
          </a:p>
          <a:p>
            <a:pPr lvl="1"/>
            <a:endParaRPr lang="cs-CZ" sz="2200" b="1" dirty="0"/>
          </a:p>
          <a:p>
            <a:pPr lvl="1"/>
            <a:endParaRPr lang="cs-CZ" sz="2200" b="1" dirty="0"/>
          </a:p>
          <a:p>
            <a:pPr lvl="1"/>
            <a:endParaRPr lang="cs-CZ" sz="2200" b="1" dirty="0"/>
          </a:p>
          <a:p>
            <a:pPr lvl="1"/>
            <a:endParaRPr lang="cs-CZ" sz="2200" b="1" dirty="0"/>
          </a:p>
          <a:p>
            <a:pPr lvl="1"/>
            <a:endParaRPr lang="cs-CZ" sz="22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85C8881-E7BA-42C2-9690-1BA803A58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851" y="3072186"/>
            <a:ext cx="7932078" cy="138963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F2BA296-83A2-4EF1-AB12-4EDA3FA21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280" y="4862147"/>
            <a:ext cx="2260488" cy="82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2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1. Akční plán 2.0 – stav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Body v gesci MPO, </a:t>
            </a:r>
            <a:r>
              <a:rPr lang="cs-CZ" sz="3200" b="1" dirty="0" err="1">
                <a:solidFill>
                  <a:srgbClr val="FF6D20"/>
                </a:solidFill>
              </a:rPr>
              <a:t>spolugesce</a:t>
            </a:r>
            <a:r>
              <a:rPr lang="cs-CZ" sz="3200" b="1" dirty="0">
                <a:solidFill>
                  <a:srgbClr val="FF6D20"/>
                </a:solidFill>
              </a:rPr>
              <a:t> ČTÚ:</a:t>
            </a: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FF6D20"/>
              </a:solidFill>
            </a:endParaRPr>
          </a:p>
          <a:p>
            <a:pPr lvl="1"/>
            <a:r>
              <a:rPr lang="cs-CZ" sz="2200" b="1" dirty="0"/>
              <a:t>3.7. Úprava poplatků za využívání rádiových kmitočtů v pohyblivé a pevné službě</a:t>
            </a:r>
          </a:p>
          <a:p>
            <a:pPr lvl="1"/>
            <a:endParaRPr lang="cs-CZ" sz="2200" b="1" dirty="0"/>
          </a:p>
          <a:p>
            <a:pPr lvl="1"/>
            <a:endParaRPr lang="cs-CZ" sz="2200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28DF8F0-A8A3-44D8-9351-9B8CE3A0F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21" y="3356545"/>
            <a:ext cx="7240448" cy="138250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560D953-E87F-46F8-B904-6F45D22F4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275" y="5015110"/>
            <a:ext cx="2162414" cy="67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7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2. Pevná služba – široké kanály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608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Příležitosti v pevné službě</a:t>
            </a:r>
          </a:p>
          <a:p>
            <a:pPr lvl="0">
              <a:spcBef>
                <a:spcPct val="20000"/>
              </a:spcBef>
            </a:pPr>
            <a:endParaRPr lang="cs-CZ" sz="1600" b="1" dirty="0">
              <a:solidFill>
                <a:srgbClr val="FF6D20"/>
              </a:solidFill>
            </a:endParaRPr>
          </a:p>
          <a:p>
            <a:r>
              <a:rPr lang="cs-CZ" sz="2400" b="1" dirty="0">
                <a:solidFill>
                  <a:srgbClr val="004691"/>
                </a:solidFill>
              </a:rPr>
              <a:t>Aktualizace PVRS-13 </a:t>
            </a:r>
            <a:r>
              <a:rPr lang="cs-CZ" sz="2400" dirty="0">
                <a:solidFill>
                  <a:srgbClr val="004691"/>
                </a:solidFill>
              </a:rPr>
              <a:t>(10,7–11,7 GHz)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nyní 28 MHz, 40 MHz, 56 MHz nebo 80 MHz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nově sloučením 4 x 28 MHz vznikne 112 MHz</a:t>
            </a:r>
          </a:p>
          <a:p>
            <a:endParaRPr lang="cs-CZ" sz="2400" dirty="0">
              <a:solidFill>
                <a:srgbClr val="004691"/>
              </a:solidFill>
            </a:endParaRPr>
          </a:p>
          <a:p>
            <a:r>
              <a:rPr lang="cs-CZ" sz="2400" b="1" dirty="0">
                <a:solidFill>
                  <a:srgbClr val="004691"/>
                </a:solidFill>
              </a:rPr>
              <a:t>Aktualizace PVRS-17 </a:t>
            </a:r>
            <a:r>
              <a:rPr lang="cs-CZ" sz="2400" dirty="0">
                <a:solidFill>
                  <a:srgbClr val="004691"/>
                </a:solidFill>
              </a:rPr>
              <a:t>(17,7-19,7 GHz)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zatím 5 MHz, 7,5 MHz, 13,75 MHz, 27,5 MHz, </a:t>
            </a:r>
            <a:br>
              <a:rPr lang="cs-CZ" sz="2400" dirty="0">
                <a:solidFill>
                  <a:srgbClr val="004691"/>
                </a:solidFill>
              </a:rPr>
            </a:br>
            <a:r>
              <a:rPr lang="cs-CZ" sz="2400" dirty="0">
                <a:solidFill>
                  <a:srgbClr val="004691"/>
                </a:solidFill>
              </a:rPr>
              <a:t>55 MHz a 110 MHz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nově sloučením 2 x 110 MHz vznikne 220 MHz</a:t>
            </a:r>
          </a:p>
          <a:p>
            <a:endParaRPr lang="cs-CZ" sz="2800" dirty="0">
              <a:solidFill>
                <a:srgbClr val="004691"/>
              </a:solidFill>
            </a:endParaRPr>
          </a:p>
          <a:p>
            <a:r>
              <a:rPr lang="cs-CZ" sz="2400" dirty="0">
                <a:solidFill>
                  <a:srgbClr val="004691"/>
                </a:solidFill>
              </a:rPr>
              <a:t>ALE: obě pásma jsou intenzivně využívána, koordinace bude obtížná</a:t>
            </a:r>
          </a:p>
          <a:p>
            <a:endParaRPr lang="cs-CZ" sz="3200" dirty="0">
              <a:solidFill>
                <a:srgbClr val="004691"/>
              </a:solidFill>
            </a:endParaRP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FF6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6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2. Pevná služba – široké kanály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571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Příležitosti v pevné službě</a:t>
            </a:r>
          </a:p>
          <a:p>
            <a:pPr lvl="0">
              <a:spcBef>
                <a:spcPct val="20000"/>
              </a:spcBef>
            </a:pPr>
            <a:endParaRPr lang="cs-CZ" sz="1600" b="1" dirty="0">
              <a:solidFill>
                <a:srgbClr val="FF6D20"/>
              </a:solidFill>
            </a:endParaRPr>
          </a:p>
          <a:p>
            <a:r>
              <a:rPr lang="cs-CZ" sz="2400" b="1" dirty="0">
                <a:solidFill>
                  <a:srgbClr val="004691"/>
                </a:solidFill>
              </a:rPr>
              <a:t>Aktualizace PVRS-11 (</a:t>
            </a:r>
            <a:r>
              <a:rPr lang="cs-CZ" sz="2400" dirty="0">
                <a:solidFill>
                  <a:srgbClr val="004691"/>
                </a:solidFill>
              </a:rPr>
              <a:t>27,5–29,5 GHz)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dosud pouze 28 MHz a 14 MHz kanály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ukončení přídělů pro infrastrukturu IMT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nově 56 MHz, 112 MHz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sloučením dvou 112 MHz vznikne 224 MHz široký kanál se středním kmitočtem mezi nimi</a:t>
            </a:r>
          </a:p>
          <a:p>
            <a:r>
              <a:rPr lang="cs-CZ" sz="2400" dirty="0">
                <a:solidFill>
                  <a:srgbClr val="004691"/>
                </a:solidFill>
              </a:rPr>
              <a:t>rozsah 31,3–33,4 GHz: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dosud 14 MHz, 28 MHz a 56 MHz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4691"/>
                </a:solidFill>
              </a:rPr>
              <a:t>nově 112 MHz</a:t>
            </a:r>
          </a:p>
          <a:p>
            <a:endParaRPr lang="cs-CZ" sz="2800" dirty="0">
              <a:solidFill>
                <a:srgbClr val="004691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endParaRPr lang="cs-CZ" sz="3200" dirty="0">
              <a:solidFill>
                <a:srgbClr val="004691"/>
              </a:solidFill>
            </a:endParaRP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FF6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9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3. Poplatky dle NV154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1" y="1169684"/>
            <a:ext cx="7031892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Oblasti:</a:t>
            </a:r>
          </a:p>
          <a:p>
            <a:pPr lvl="0">
              <a:spcBef>
                <a:spcPct val="20000"/>
              </a:spcBef>
            </a:pPr>
            <a:endParaRPr lang="cs-CZ" sz="3200" b="1" dirty="0">
              <a:solidFill>
                <a:srgbClr val="FF6D2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Pevná služba – široké kanály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26 GHz (a 42 GHz) – nová sazba pro 5G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Družicové koeficienty: dialog mimo PPS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Koncepční pohled na poplatkovou politiku předpokládáme až v další etapě</a:t>
            </a:r>
          </a:p>
          <a:p>
            <a:pPr lvl="1"/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91796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4. </a:t>
            </a:r>
            <a:r>
              <a:rPr lang="it-IT" sz="3600" dirty="0"/>
              <a:t>Stav v 5,2 GHz a 5,8 GHz (RLAN)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VO-R/12 – hlavní změny po konzultaci:</a:t>
            </a:r>
          </a:p>
          <a:p>
            <a:pPr lvl="1"/>
            <a:endParaRPr lang="cs-CZ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Pásma 5,2 a 5,8 GHz otevřeme od 15. 4. 2021 nejprve v liberálním režimu – registruje se pouze GPS.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Od 15. 6. 2021 je povinná registrace MAC.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Ten, kdo si registroval stanici před 15. 6., má přechodné období do 15. 7. na doplnění registrací MAC.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25C450E-25A4-41A6-8156-98FC03E120AC}"/>
              </a:ext>
            </a:extLst>
          </p:cNvPr>
          <p:cNvSpPr/>
          <p:nvPr/>
        </p:nvSpPr>
        <p:spPr>
          <a:xfrm>
            <a:off x="177799" y="3880645"/>
            <a:ext cx="873760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Jak na to na webu rlan.ctu.cz?</a:t>
            </a:r>
          </a:p>
          <a:p>
            <a:pPr lvl="1"/>
            <a:endParaRPr lang="cs-CZ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Od 15. 6. bude registrace manuální nebo přes XLS import. Šablona zveřejněna 3. 4. 2021 (je jednotná pro všechna pásma). MAC pro 5 GHz je možné v XLS uvést již od 15. 4., ale web ještě nebude MAC ukládat. Proto je třeba XLS s uvedenou MAC nahrát znovu po 15. 6. (v návodu vysvětlíme). Anebo dopsat ručně.</a:t>
            </a:r>
          </a:p>
        </p:txBody>
      </p:sp>
    </p:spTree>
    <p:extLst>
      <p:ext uri="{BB962C8B-B14F-4D97-AF65-F5344CB8AC3E}">
        <p14:creationId xmlns:p14="http://schemas.microsoft.com/office/powerpoint/2010/main" val="192989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5. RLAN.ctu.cz: importy, exporty; další </a:t>
            </a:r>
            <a:r>
              <a:rPr lang="cs-CZ" sz="3600" dirty="0" err="1"/>
              <a:t>fce</a:t>
            </a:r>
            <a:endParaRPr lang="cs-CZ" sz="36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5425398-03B2-4577-8DF6-148080F68994}"/>
              </a:ext>
            </a:extLst>
          </p:cNvPr>
          <p:cNvSpPr/>
          <p:nvPr/>
        </p:nvSpPr>
        <p:spPr>
          <a:xfrm>
            <a:off x="177800" y="1169684"/>
            <a:ext cx="86031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rgbClr val="FF6D20"/>
                </a:solidFill>
              </a:rPr>
              <a:t>Importy: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3CF1476-A46A-41E5-9BA6-2DD83F23F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7133"/>
              </p:ext>
            </p:extLst>
          </p:nvPr>
        </p:nvGraphicFramePr>
        <p:xfrm>
          <a:off x="511850" y="1952713"/>
          <a:ext cx="7717750" cy="2169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3290">
                  <a:extLst>
                    <a:ext uri="{9D8B030D-6E8A-4147-A177-3AD203B41FA5}">
                      <a16:colId xmlns:a16="http://schemas.microsoft.com/office/drawing/2014/main" val="3943130004"/>
                    </a:ext>
                  </a:extLst>
                </a:gridCol>
                <a:gridCol w="2143091">
                  <a:extLst>
                    <a:ext uri="{9D8B030D-6E8A-4147-A177-3AD203B41FA5}">
                      <a16:colId xmlns:a16="http://schemas.microsoft.com/office/drawing/2014/main" val="3961167236"/>
                    </a:ext>
                  </a:extLst>
                </a:gridCol>
                <a:gridCol w="1991506">
                  <a:extLst>
                    <a:ext uri="{9D8B030D-6E8A-4147-A177-3AD203B41FA5}">
                      <a16:colId xmlns:a16="http://schemas.microsoft.com/office/drawing/2014/main" val="3994604058"/>
                    </a:ext>
                  </a:extLst>
                </a:gridCol>
                <a:gridCol w="1929863">
                  <a:extLst>
                    <a:ext uri="{9D8B030D-6E8A-4147-A177-3AD203B41FA5}">
                      <a16:colId xmlns:a16="http://schemas.microsoft.com/office/drawing/2014/main" val="1077898387"/>
                    </a:ext>
                  </a:extLst>
                </a:gridCol>
              </a:tblGrid>
              <a:tr h="298459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</a:rPr>
                        <a:t>Období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020128"/>
                  </a:ext>
                </a:extLst>
              </a:tr>
              <a:tr h="298459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15. 4. – 15. 6.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15. 6. do 08/2021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od 08/2021 dále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672380"/>
                  </a:ext>
                </a:extLst>
              </a:tr>
              <a:tr h="895378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5,8 GHz</a:t>
                      </a:r>
                    </a:p>
                    <a:p>
                      <a:r>
                        <a:rPr lang="cs-CZ" sz="1800">
                          <a:effectLst/>
                        </a:rPr>
                        <a:t>5,2 GHz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Manuálně (</a:t>
                      </a:r>
                      <a:r>
                        <a:rPr lang="cs-CZ" sz="1600" b="1" dirty="0">
                          <a:effectLst/>
                        </a:rPr>
                        <a:t>bez MAC)</a:t>
                      </a:r>
                      <a:endParaRPr lang="cs-CZ" sz="1600" dirty="0">
                        <a:effectLst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XLS (</a:t>
                      </a:r>
                      <a:r>
                        <a:rPr lang="cs-CZ" sz="1600" b="1" dirty="0">
                          <a:effectLst/>
                        </a:rPr>
                        <a:t>bez MAC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r>
                        <a:rPr lang="en-US" sz="1600" dirty="0">
                          <a:effectLst/>
                        </a:rPr>
                        <a:t>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Manuálně (</a:t>
                      </a:r>
                      <a:r>
                        <a:rPr lang="cs-CZ" sz="1600" b="1" dirty="0">
                          <a:effectLst/>
                        </a:rPr>
                        <a:t>vč. MAC)</a:t>
                      </a:r>
                      <a:endParaRPr lang="cs-CZ" sz="1600" dirty="0">
                        <a:effectLst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XLS (</a:t>
                      </a:r>
                      <a:r>
                        <a:rPr lang="cs-CZ" sz="1600" b="1" dirty="0">
                          <a:effectLst/>
                        </a:rPr>
                        <a:t>vč. MAC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Manuálně (</a:t>
                      </a:r>
                      <a:r>
                        <a:rPr lang="cs-CZ" sz="1600" b="1" dirty="0">
                          <a:effectLst/>
                        </a:rPr>
                        <a:t>vč. MAC)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XLS (</a:t>
                      </a:r>
                      <a:r>
                        <a:rPr lang="cs-CZ" sz="1600" b="1" dirty="0">
                          <a:effectLst/>
                        </a:rPr>
                        <a:t>vč. MAC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API JSON</a:t>
                      </a: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**</a:t>
                      </a:r>
                      <a:endParaRPr lang="cs-CZ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317956"/>
                  </a:ext>
                </a:extLst>
              </a:tr>
              <a:tr h="596919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60 GHz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Manuálně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XLS (všechny údaje)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822674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42E4B47-0FED-4709-9E26-C049C0AB0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69" y="4248979"/>
            <a:ext cx="545735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cs-CZ" alt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MAC lze do šablony uvést, portál ji ale nenahraje.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cs-CZ" alt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s ohledem na právní aspekty vč. ZZVZ nelze nyní odhadnout. </a:t>
            </a:r>
            <a:r>
              <a:rPr kumimoji="0" lang="en-US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C3723F8-884C-4631-898C-DA77DCED9CF9}"/>
              </a:ext>
            </a:extLst>
          </p:cNvPr>
          <p:cNvSpPr txBox="1"/>
          <p:nvPr/>
        </p:nvSpPr>
        <p:spPr>
          <a:xfrm>
            <a:off x="6870076" y="4716750"/>
            <a:ext cx="1838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Oživíme skupinu pro importy a API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CC5A7FAB-D303-404E-A5B9-6970FE27D581}"/>
              </a:ext>
            </a:extLst>
          </p:cNvPr>
          <p:cNvCxnSpPr>
            <a:cxnSpLocks/>
          </p:cNvCxnSpPr>
          <p:nvPr/>
        </p:nvCxnSpPr>
        <p:spPr>
          <a:xfrm flipH="1" flipV="1">
            <a:off x="7249259" y="3481645"/>
            <a:ext cx="540144" cy="1280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8E897C0A-C26E-488B-9E40-6747AFA66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66" y="4966235"/>
            <a:ext cx="5457357" cy="1446200"/>
          </a:xfrm>
          <a:prstGeom prst="rect">
            <a:avLst/>
          </a:prstGeom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7BF26DAF-2BEF-48AF-9B7E-A7124D3F6C75}"/>
              </a:ext>
            </a:extLst>
          </p:cNvPr>
          <p:cNvSpPr txBox="1"/>
          <p:nvPr/>
        </p:nvSpPr>
        <p:spPr>
          <a:xfrm>
            <a:off x="6633266" y="5552875"/>
            <a:ext cx="183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…XLS</a:t>
            </a: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FC5154D5-2FFB-4740-8988-EB81207D7A30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5767754" y="5737541"/>
            <a:ext cx="865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234521"/>
      </p:ext>
    </p:extLst>
  </p:cSld>
  <p:clrMapOvr>
    <a:masterClrMapping/>
  </p:clrMapOvr>
</p:sld>
</file>

<file path=ppt/theme/theme1.xml><?xml version="1.0" encoding="utf-8"?>
<a:theme xmlns:a="http://schemas.openxmlformats.org/drawingml/2006/main" name="ČTÚ 1">
  <a:themeElements>
    <a:clrScheme name="ČTÚ">
      <a:dk1>
        <a:srgbClr val="004691"/>
      </a:dk1>
      <a:lt1>
        <a:srgbClr val="FFFFFF"/>
      </a:lt1>
      <a:dk2>
        <a:srgbClr val="242852"/>
      </a:dk2>
      <a:lt2>
        <a:srgbClr val="ACCBF9"/>
      </a:lt2>
      <a:accent1>
        <a:srgbClr val="FF6D20"/>
      </a:accent1>
      <a:accent2>
        <a:srgbClr val="FFC000"/>
      </a:accent2>
      <a:accent3>
        <a:srgbClr val="0070C0"/>
      </a:accent3>
      <a:accent4>
        <a:srgbClr val="FF0000"/>
      </a:accent4>
      <a:accent5>
        <a:srgbClr val="990099"/>
      </a:accent5>
      <a:accent6>
        <a:srgbClr val="336699"/>
      </a:accent6>
      <a:hlink>
        <a:srgbClr val="92D050"/>
      </a:hlink>
      <a:folHlink>
        <a:srgbClr val="3EBBF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dra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43ACC7A-D8AD-4692-8D55-EB91FF51F095}" vid="{D30871D9-CA06-44DF-8ED7-3C59A924FE6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B32C95D76EF14BB8B3B588D3F76A6C" ma:contentTypeVersion="4" ma:contentTypeDescription="Vytvoří nový dokument" ma:contentTypeScope="" ma:versionID="66df776a9d9f8e1434a5b607378e684f">
  <xsd:schema xmlns:xsd="http://www.w3.org/2001/XMLSchema" xmlns:xs="http://www.w3.org/2001/XMLSchema" xmlns:p="http://schemas.microsoft.com/office/2006/metadata/properties" xmlns:ns2="b4b9ecab-20cc-4728-8ae9-4aca307b70ae" targetNamespace="http://schemas.microsoft.com/office/2006/metadata/properties" ma:root="true" ma:fieldsID="6a858eabaf7802239ef46bc5ed20c10a" ns2:_="">
    <xsd:import namespace="b4b9ecab-20cc-4728-8ae9-4aca307b70ae"/>
    <xsd:element name="properties">
      <xsd:complexType>
        <xsd:sequence>
          <xsd:element name="documentManagement">
            <xsd:complexType>
              <xsd:all>
                <xsd:element ref="ns2:CTUNazevDokumentu" minOccurs="0"/>
                <xsd:element ref="ns2:Archivace" minOccurs="0"/>
                <xsd:element ref="ns2:Kategorie" minOccurs="0"/>
                <xsd:element ref="ns2:Inde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9ecab-20cc-4728-8ae9-4aca307b70ae" elementFormDefault="qualified">
    <xsd:import namespace="http://schemas.microsoft.com/office/2006/documentManagement/types"/>
    <xsd:import namespace="http://schemas.microsoft.com/office/infopath/2007/PartnerControls"/>
    <xsd:element name="CTUNazevDokumentu" ma:index="8" nillable="true" ma:displayName="Název dokumentu" ma:internalName="CTUNazevDokumentu">
      <xsd:simpleType>
        <xsd:restriction base="dms:Text"/>
      </xsd:simpleType>
    </xsd:element>
    <xsd:element name="Archivace" ma:index="9" nillable="true" ma:displayName="Archivace" ma:internalName="Archivace">
      <xsd:simpleType>
        <xsd:restriction base="dms:DateTime"/>
      </xsd:simpleType>
    </xsd:element>
    <xsd:element name="Kategorie" ma:index="10" nillable="true" ma:displayName="Kategorie" ma:internalName="Kategorie">
      <xsd:simpleType>
        <xsd:restriction base="dms:Text"/>
      </xsd:simpleType>
    </xsd:element>
    <xsd:element name="Index" ma:index="11" nillable="true" ma:displayName="Index" ma:internalName="Index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ace xmlns="b4b9ecab-20cc-4728-8ae9-4aca307b70ae" xsi:nil="true"/>
    <Kategorie xmlns="b4b9ecab-20cc-4728-8ae9-4aca307b70ae">Obecné formuláře a šablony</Kategorie>
    <Index xmlns="b4b9ecab-20cc-4728-8ae9-4aca307b70ae">230</Index>
    <CTUNazevDokumentu xmlns="b4b9ecab-20cc-4728-8ae9-4aca307b70ae">Prezentace ČTÚ – vzor (pro promítání)</CTUNazevDokumentu>
  </documentManagement>
</p:properties>
</file>

<file path=customXml/itemProps1.xml><?xml version="1.0" encoding="utf-8"?>
<ds:datastoreItem xmlns:ds="http://schemas.openxmlformats.org/officeDocument/2006/customXml" ds:itemID="{A4F134A0-ECEF-432E-8FB7-05564992A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b9ecab-20cc-4728-8ae9-4aca307b7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12DD07-F2DA-411C-BABB-B5D62D86C4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6A632F-FAB1-4A2E-9CB7-9E10631126E5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4b9ecab-20cc-4728-8ae9-4aca307b70ae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vzor_prezentace_ctu_29_10_2015_promitani</Template>
  <TotalTime>7476</TotalTime>
  <Words>2140</Words>
  <Application>Microsoft Office PowerPoint</Application>
  <PresentationFormat>Předvádění na obrazovce (4:3)</PresentationFormat>
  <Paragraphs>271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Corbel</vt:lpstr>
      <vt:lpstr>Courier New</vt:lpstr>
      <vt:lpstr>TitilliumText25L</vt:lpstr>
      <vt:lpstr>Wingdings</vt:lpstr>
      <vt:lpstr>ČTÚ 1</vt:lpstr>
      <vt:lpstr>Český telekomunikační úřad</vt:lpstr>
      <vt:lpstr>Prezentace aplikace PowerPoint</vt:lpstr>
      <vt:lpstr>1. Akční plán 2.0 – stav plnění</vt:lpstr>
      <vt:lpstr>1. Akční plán 2.0 – stav plnění</vt:lpstr>
      <vt:lpstr>2. Pevná služba – široké kanály</vt:lpstr>
      <vt:lpstr>2. Pevná služba – široké kanály</vt:lpstr>
      <vt:lpstr>3. Poplatky dle NV154</vt:lpstr>
      <vt:lpstr>4. Stav v 5,2 GHz a 5,8 GHz (RLAN)</vt:lpstr>
      <vt:lpstr>5. RLAN.ctu.cz: importy, exporty; další fce</vt:lpstr>
      <vt:lpstr>5. RLAN.ctu.cz: importy, exporty; další fce</vt:lpstr>
      <vt:lpstr>6. Pásmo 26 GHz/5G: příležitosti pro 5G/FWA</vt:lpstr>
      <vt:lpstr>7. Pásmo 3,4-3,8 GHz: TDD </vt:lpstr>
      <vt:lpstr>8. Strategie správy rádiového spektra</vt:lpstr>
      <vt:lpstr>8. Strategie správy rádiového spektra</vt:lpstr>
      <vt:lpstr>8. Strategie správy rádiového spektra</vt:lpstr>
      <vt:lpstr>8. Strategie správy rádiového spektra</vt:lpstr>
      <vt:lpstr>8. Strategie správy rádiového spektra</vt:lpstr>
      <vt:lpstr>9. Spektrum a plenární jednání ECC a EU</vt:lpstr>
      <vt:lpstr>9. Spektrum a plenární jednání ECC a EU</vt:lpstr>
      <vt:lpstr>9. Spektrum a plenární jednání ECC a EU</vt:lpstr>
      <vt:lpstr>9. Spektrum a plenární jednání ECC a EU</vt:lpstr>
      <vt:lpstr>9. Spektrum a plenární jednání ECC a EU</vt:lpstr>
      <vt:lpstr>9. Spektrum a plenární jednání ECC a EU</vt:lpstr>
      <vt:lpstr>10. Ostatní</vt:lpstr>
    </vt:vector>
  </TitlesOfParts>
  <Company>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ŠÍSTEK Pavel</dc:creator>
  <cp:lastModifiedBy>ŠÍSTEK Pavel</cp:lastModifiedBy>
  <cp:revision>495</cp:revision>
  <cp:lastPrinted>2019-04-16T07:25:33Z</cp:lastPrinted>
  <dcterms:created xsi:type="dcterms:W3CDTF">2016-09-12T14:21:48Z</dcterms:created>
  <dcterms:modified xsi:type="dcterms:W3CDTF">2021-05-10T08:56:00Z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0x01010031B32C95D76EF14BB8B3B588D3F76A6C</vt:lpwstr>
  </property>
</Properties>
</file>