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4"/>
    <p:sldMasterId id="2147483735" r:id="rId5"/>
    <p:sldMasterId id="2147483728" r:id="rId6"/>
  </p:sldMasterIdLst>
  <p:notesMasterIdLst>
    <p:notesMasterId r:id="rId16"/>
  </p:notesMasterIdLst>
  <p:handoutMasterIdLst>
    <p:handoutMasterId r:id="rId17"/>
  </p:handoutMasterIdLst>
  <p:sldIdLst>
    <p:sldId id="256" r:id="rId7"/>
    <p:sldId id="260" r:id="rId8"/>
    <p:sldId id="272" r:id="rId9"/>
    <p:sldId id="261" r:id="rId10"/>
    <p:sldId id="644" r:id="rId11"/>
    <p:sldId id="269" r:id="rId12"/>
    <p:sldId id="643" r:id="rId13"/>
    <p:sldId id="270" r:id="rId14"/>
    <p:sldId id="645" r:id="rId1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avá Tereza" initials="MT" lastIdx="11" clrIdx="0">
    <p:extLst>
      <p:ext uri="{19B8F6BF-5375-455C-9EA6-DF929625EA0E}">
        <p15:presenceInfo xmlns:p15="http://schemas.microsoft.com/office/powerpoint/2012/main" userId="S::MeravaT@ctu.cz::2b7fd738-d10f-4738-80a4-9c40128ab09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6C05"/>
    <a:srgbClr val="18276C"/>
    <a:srgbClr val="464D7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27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A22AB8C-F2B2-A092-9662-9C2975B448F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dirty="0">
                <a:solidFill>
                  <a:schemeClr val="bg1"/>
                </a:solidFill>
              </a:rPr>
              <a:t>18. 10. 2023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5F29CB7-4A08-1E3E-5C05-23D79D3349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dirty="0">
                <a:solidFill>
                  <a:schemeClr val="bg1"/>
                </a:solidFill>
              </a:rPr>
              <a:t>strana </a:t>
            </a:r>
            <a:fld id="{9DB2B4F0-5529-4167-8995-35030A26C464}" type="slidenum">
              <a:rPr lang="cs-CZ" smtClean="0">
                <a:solidFill>
                  <a:schemeClr val="bg1"/>
                </a:solidFill>
              </a:rPr>
              <a:t>‹#›</a:t>
            </a:fld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" name="Obdélník 1">
            <a:extLst>
              <a:ext uri="{FF2B5EF4-FFF2-40B4-BE49-F238E27FC236}">
                <a16:creationId xmlns:a16="http://schemas.microsoft.com/office/drawing/2014/main" id="{4430CD3A-BA31-E0E8-6237-8931E994881C}"/>
              </a:ext>
            </a:extLst>
          </p:cNvPr>
          <p:cNvSpPr/>
          <p:nvPr/>
        </p:nvSpPr>
        <p:spPr>
          <a:xfrm>
            <a:off x="0" y="319071"/>
            <a:ext cx="6797675" cy="3887933"/>
          </a:xfrm>
          <a:custGeom>
            <a:avLst/>
            <a:gdLst>
              <a:gd name="connsiteX0" fmla="*/ 0 w 12192000"/>
              <a:gd name="connsiteY0" fmla="*/ 0 h 6018245"/>
              <a:gd name="connsiteX1" fmla="*/ 12192000 w 12192000"/>
              <a:gd name="connsiteY1" fmla="*/ 0 h 6018245"/>
              <a:gd name="connsiteX2" fmla="*/ 12192000 w 12192000"/>
              <a:gd name="connsiteY2" fmla="*/ 6018245 h 6018245"/>
              <a:gd name="connsiteX3" fmla="*/ 0 w 12192000"/>
              <a:gd name="connsiteY3" fmla="*/ 6018245 h 6018245"/>
              <a:gd name="connsiteX4" fmla="*/ 0 w 12192000"/>
              <a:gd name="connsiteY4" fmla="*/ 0 h 6018245"/>
              <a:gd name="connsiteX0" fmla="*/ 0 w 12192000"/>
              <a:gd name="connsiteY0" fmla="*/ 0 h 6437694"/>
              <a:gd name="connsiteX1" fmla="*/ 12192000 w 12192000"/>
              <a:gd name="connsiteY1" fmla="*/ 419449 h 6437694"/>
              <a:gd name="connsiteX2" fmla="*/ 12192000 w 12192000"/>
              <a:gd name="connsiteY2" fmla="*/ 6437694 h 6437694"/>
              <a:gd name="connsiteX3" fmla="*/ 0 w 12192000"/>
              <a:gd name="connsiteY3" fmla="*/ 6437694 h 6437694"/>
              <a:gd name="connsiteX4" fmla="*/ 0 w 12192000"/>
              <a:gd name="connsiteY4" fmla="*/ 0 h 6437694"/>
              <a:gd name="connsiteX0" fmla="*/ 8389 w 12192000"/>
              <a:gd name="connsiteY0" fmla="*/ 0 h 6144079"/>
              <a:gd name="connsiteX1" fmla="*/ 12192000 w 12192000"/>
              <a:gd name="connsiteY1" fmla="*/ 125834 h 6144079"/>
              <a:gd name="connsiteX2" fmla="*/ 12192000 w 12192000"/>
              <a:gd name="connsiteY2" fmla="*/ 6144079 h 6144079"/>
              <a:gd name="connsiteX3" fmla="*/ 0 w 12192000"/>
              <a:gd name="connsiteY3" fmla="*/ 6144079 h 6144079"/>
              <a:gd name="connsiteX4" fmla="*/ 8389 w 12192000"/>
              <a:gd name="connsiteY4" fmla="*/ 0 h 6144079"/>
              <a:gd name="connsiteX0" fmla="*/ 8389 w 12192000"/>
              <a:gd name="connsiteY0" fmla="*/ 0 h 6144079"/>
              <a:gd name="connsiteX1" fmla="*/ 12192000 w 12192000"/>
              <a:gd name="connsiteY1" fmla="*/ 125834 h 6144079"/>
              <a:gd name="connsiteX2" fmla="*/ 12192000 w 12192000"/>
              <a:gd name="connsiteY2" fmla="*/ 6144079 h 6144079"/>
              <a:gd name="connsiteX3" fmla="*/ 0 w 12192000"/>
              <a:gd name="connsiteY3" fmla="*/ 6144079 h 6144079"/>
              <a:gd name="connsiteX4" fmla="*/ 8389 w 12192000"/>
              <a:gd name="connsiteY4" fmla="*/ 0 h 6144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144079">
                <a:moveTo>
                  <a:pt x="8389" y="0"/>
                </a:moveTo>
                <a:cubicBezTo>
                  <a:pt x="4094760" y="578840"/>
                  <a:pt x="8130796" y="83889"/>
                  <a:pt x="12192000" y="125834"/>
                </a:cubicBezTo>
                <a:lnTo>
                  <a:pt x="12192000" y="6144079"/>
                </a:lnTo>
                <a:lnTo>
                  <a:pt x="0" y="6144079"/>
                </a:lnTo>
                <a:cubicBezTo>
                  <a:pt x="2796" y="4096053"/>
                  <a:pt x="5593" y="2048026"/>
                  <a:pt x="838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Obdélník 1">
            <a:extLst>
              <a:ext uri="{FF2B5EF4-FFF2-40B4-BE49-F238E27FC236}">
                <a16:creationId xmlns:a16="http://schemas.microsoft.com/office/drawing/2014/main" id="{7AC09773-A475-B039-5E55-A1F92FA4F242}"/>
              </a:ext>
            </a:extLst>
          </p:cNvPr>
          <p:cNvSpPr/>
          <p:nvPr/>
        </p:nvSpPr>
        <p:spPr>
          <a:xfrm flipH="1" flipV="1">
            <a:off x="0" y="5802356"/>
            <a:ext cx="6797675" cy="3626225"/>
          </a:xfrm>
          <a:custGeom>
            <a:avLst/>
            <a:gdLst>
              <a:gd name="connsiteX0" fmla="*/ 0 w 12192000"/>
              <a:gd name="connsiteY0" fmla="*/ 0 h 6018245"/>
              <a:gd name="connsiteX1" fmla="*/ 12192000 w 12192000"/>
              <a:gd name="connsiteY1" fmla="*/ 0 h 6018245"/>
              <a:gd name="connsiteX2" fmla="*/ 12192000 w 12192000"/>
              <a:gd name="connsiteY2" fmla="*/ 6018245 h 6018245"/>
              <a:gd name="connsiteX3" fmla="*/ 0 w 12192000"/>
              <a:gd name="connsiteY3" fmla="*/ 6018245 h 6018245"/>
              <a:gd name="connsiteX4" fmla="*/ 0 w 12192000"/>
              <a:gd name="connsiteY4" fmla="*/ 0 h 6018245"/>
              <a:gd name="connsiteX0" fmla="*/ 0 w 12192000"/>
              <a:gd name="connsiteY0" fmla="*/ 0 h 6437694"/>
              <a:gd name="connsiteX1" fmla="*/ 12192000 w 12192000"/>
              <a:gd name="connsiteY1" fmla="*/ 419449 h 6437694"/>
              <a:gd name="connsiteX2" fmla="*/ 12192000 w 12192000"/>
              <a:gd name="connsiteY2" fmla="*/ 6437694 h 6437694"/>
              <a:gd name="connsiteX3" fmla="*/ 0 w 12192000"/>
              <a:gd name="connsiteY3" fmla="*/ 6437694 h 6437694"/>
              <a:gd name="connsiteX4" fmla="*/ 0 w 12192000"/>
              <a:gd name="connsiteY4" fmla="*/ 0 h 6437694"/>
              <a:gd name="connsiteX0" fmla="*/ 8389 w 12192000"/>
              <a:gd name="connsiteY0" fmla="*/ 0 h 6144079"/>
              <a:gd name="connsiteX1" fmla="*/ 12192000 w 12192000"/>
              <a:gd name="connsiteY1" fmla="*/ 125834 h 6144079"/>
              <a:gd name="connsiteX2" fmla="*/ 12192000 w 12192000"/>
              <a:gd name="connsiteY2" fmla="*/ 6144079 h 6144079"/>
              <a:gd name="connsiteX3" fmla="*/ 0 w 12192000"/>
              <a:gd name="connsiteY3" fmla="*/ 6144079 h 6144079"/>
              <a:gd name="connsiteX4" fmla="*/ 8389 w 12192000"/>
              <a:gd name="connsiteY4" fmla="*/ 0 h 6144079"/>
              <a:gd name="connsiteX0" fmla="*/ 8389 w 12192000"/>
              <a:gd name="connsiteY0" fmla="*/ 0 h 6144079"/>
              <a:gd name="connsiteX1" fmla="*/ 12192000 w 12192000"/>
              <a:gd name="connsiteY1" fmla="*/ 125834 h 6144079"/>
              <a:gd name="connsiteX2" fmla="*/ 12192000 w 12192000"/>
              <a:gd name="connsiteY2" fmla="*/ 6144079 h 6144079"/>
              <a:gd name="connsiteX3" fmla="*/ 0 w 12192000"/>
              <a:gd name="connsiteY3" fmla="*/ 6144079 h 6144079"/>
              <a:gd name="connsiteX4" fmla="*/ 8389 w 12192000"/>
              <a:gd name="connsiteY4" fmla="*/ 0 h 6144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144079">
                <a:moveTo>
                  <a:pt x="8389" y="0"/>
                </a:moveTo>
                <a:cubicBezTo>
                  <a:pt x="4094760" y="578840"/>
                  <a:pt x="8130796" y="83889"/>
                  <a:pt x="12192000" y="125834"/>
                </a:cubicBezTo>
                <a:lnTo>
                  <a:pt x="12192000" y="6144079"/>
                </a:lnTo>
                <a:lnTo>
                  <a:pt x="0" y="6144079"/>
                </a:lnTo>
                <a:cubicBezTo>
                  <a:pt x="2796" y="4096053"/>
                  <a:pt x="5593" y="2048026"/>
                  <a:pt x="838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03463819-D30F-5C08-0AAD-BB58601D0BA7}"/>
              </a:ext>
            </a:extLst>
          </p:cNvPr>
          <p:cNvSpPr/>
          <p:nvPr/>
        </p:nvSpPr>
        <p:spPr>
          <a:xfrm>
            <a:off x="0" y="3403419"/>
            <a:ext cx="6797675" cy="33325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Obsah obrázku text, Grafika, Písmo, plakát&#10;&#10;Popis byl vytvořen automaticky">
            <a:extLst>
              <a:ext uri="{FF2B5EF4-FFF2-40B4-BE49-F238E27FC236}">
                <a16:creationId xmlns:a16="http://schemas.microsoft.com/office/drawing/2014/main" id="{982185EE-B5CB-EA67-4314-EEA4752C24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94" y="9384630"/>
            <a:ext cx="861002" cy="513333"/>
          </a:xfrm>
          <a:prstGeom prst="rect">
            <a:avLst/>
          </a:prstGeom>
        </p:spPr>
      </p:pic>
      <p:sp>
        <p:nvSpPr>
          <p:cNvPr id="10" name="Zástupný symbol pro záhlaví 9">
            <a:extLst>
              <a:ext uri="{FF2B5EF4-FFF2-40B4-BE49-F238E27FC236}">
                <a16:creationId xmlns:a16="http://schemas.microsoft.com/office/drawing/2014/main" id="{5B9C84D2-A7B9-8D82-1229-AE242358AE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dirty="0">
                <a:solidFill>
                  <a:schemeClr val="bg1"/>
                </a:solidFill>
              </a:rPr>
              <a:t>Prezentace na ukázku	</a:t>
            </a:r>
          </a:p>
        </p:txBody>
      </p:sp>
    </p:spTree>
    <p:extLst>
      <p:ext uri="{BB962C8B-B14F-4D97-AF65-F5344CB8AC3E}">
        <p14:creationId xmlns:p14="http://schemas.microsoft.com/office/powerpoint/2010/main" val="1662322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490B9-F765-46DC-B4DB-95691446E6C5}" type="datetimeFigureOut">
              <a:rPr lang="cs-CZ" smtClean="0"/>
              <a:t>20.01.2026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925FE-B746-47D3-AAC7-FB2D16E657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495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1950" y="2083622"/>
            <a:ext cx="11477625" cy="1468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3600" b="0" cap="none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90287" y="4610525"/>
            <a:ext cx="6226939" cy="860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70478564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260" y="200725"/>
            <a:ext cx="11931042" cy="581025"/>
          </a:xfrm>
          <a:prstGeom prst="rect">
            <a:avLst/>
          </a:prstGeom>
        </p:spPr>
        <p:txBody>
          <a:bodyPr lIns="0" tIns="0" rIns="0" bIns="0" anchor="t" anchorCtr="1"/>
          <a:lstStyle>
            <a:lvl1pPr>
              <a:defRPr sz="36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1"/>
          </p:nvPr>
        </p:nvSpPr>
        <p:spPr>
          <a:xfrm>
            <a:off x="125260" y="1247775"/>
            <a:ext cx="11931042" cy="5610229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304008989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DC3FC2-1F35-03CC-6F8C-F9D1DDBBA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2" y="189243"/>
            <a:ext cx="11863845" cy="544882"/>
          </a:xfrm>
          <a:prstGeom prst="rect">
            <a:avLst/>
          </a:prstGeom>
        </p:spPr>
        <p:txBody>
          <a:bodyPr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4">
            <a:extLst>
              <a:ext uri="{FF2B5EF4-FFF2-40B4-BE49-F238E27FC236}">
                <a16:creationId xmlns:a16="http://schemas.microsoft.com/office/drawing/2014/main" id="{00233993-17A6-38BF-6A30-72EF6908DE2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2" y="1247775"/>
            <a:ext cx="5800723" cy="5610229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4">
            <a:extLst>
              <a:ext uri="{FF2B5EF4-FFF2-40B4-BE49-F238E27FC236}">
                <a16:creationId xmlns:a16="http://schemas.microsoft.com/office/drawing/2014/main" id="{AEBC798B-884B-168A-1311-DCCF5E7C19D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55578" y="1247775"/>
            <a:ext cx="5800723" cy="5610229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262450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105" y="1322614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rgbClr val="18276C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6CD7967-C0BE-4B51-AEFA-EDA7EFE70C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1821" y="1322614"/>
            <a:ext cx="6164263" cy="5351785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>
                <a:solidFill>
                  <a:srgbClr val="18276C"/>
                </a:solidFill>
              </a:defRPr>
            </a:lvl1pPr>
            <a:lvl2pPr>
              <a:buClr>
                <a:srgbClr val="18276C"/>
              </a:buClr>
              <a:defRPr>
                <a:solidFill>
                  <a:srgbClr val="18276C"/>
                </a:solidFill>
              </a:defRPr>
            </a:lvl2pPr>
            <a:lvl3pPr>
              <a:buClr>
                <a:srgbClr val="18276C"/>
              </a:buClr>
              <a:defRPr>
                <a:solidFill>
                  <a:srgbClr val="18276C"/>
                </a:solidFill>
              </a:defRPr>
            </a:lvl3pPr>
            <a:lvl4pPr>
              <a:buClr>
                <a:srgbClr val="18276C"/>
              </a:buClr>
              <a:defRPr>
                <a:solidFill>
                  <a:srgbClr val="18276C"/>
                </a:solidFill>
              </a:defRPr>
            </a:lvl4pPr>
            <a:lvl5pPr>
              <a:buClr>
                <a:srgbClr val="18276C"/>
              </a:buClr>
              <a:defRPr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CD75DA7A-3C55-4D99-AF7F-92FE9EAA8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2" y="189243"/>
            <a:ext cx="11863845" cy="544882"/>
          </a:xfrm>
          <a:prstGeom prst="rect">
            <a:avLst/>
          </a:prstGeom>
        </p:spPr>
        <p:txBody>
          <a:bodyPr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806783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 na šíř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595" y="1226870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rgbClr val="18276C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8" y="4884591"/>
            <a:ext cx="10131427" cy="93569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rgbClr val="18276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A400AF8E-CDDC-44CD-B5E1-0D29269B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2" y="189243"/>
            <a:ext cx="11863845" cy="544882"/>
          </a:xfrm>
          <a:prstGeom prst="rect">
            <a:avLst/>
          </a:prstGeom>
        </p:spPr>
        <p:txBody>
          <a:bodyPr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811716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0479" y="153100"/>
            <a:ext cx="11931042" cy="600075"/>
          </a:xfrm>
          <a:prstGeom prst="rect">
            <a:avLst/>
          </a:prstGeom>
        </p:spPr>
        <p:txBody>
          <a:bodyPr tIns="0"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2F61A6AC-C662-D883-549F-1EB09349AB5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25260" y="1247776"/>
            <a:ext cx="11931042" cy="1800224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obsah 4">
            <a:extLst>
              <a:ext uri="{FF2B5EF4-FFF2-40B4-BE49-F238E27FC236}">
                <a16:creationId xmlns:a16="http://schemas.microsoft.com/office/drawing/2014/main" id="{D982EC0B-A945-C6F4-9CF6-2C320FD3F94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5260" y="3429000"/>
            <a:ext cx="5762105" cy="3429004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obsah 4">
            <a:extLst>
              <a:ext uri="{FF2B5EF4-FFF2-40B4-BE49-F238E27FC236}">
                <a16:creationId xmlns:a16="http://schemas.microsoft.com/office/drawing/2014/main" id="{144EF1C9-48A0-0C89-10A1-ED5D5E6EB04A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6294196" y="3429000"/>
            <a:ext cx="5762106" cy="3429004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3570459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>
            <a:extLst>
              <a:ext uri="{FF2B5EF4-FFF2-40B4-BE49-F238E27FC236}">
                <a16:creationId xmlns:a16="http://schemas.microsoft.com/office/drawing/2014/main" id="{D1497C3D-4B8C-47D4-9D31-24DFB602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23" y="154023"/>
            <a:ext cx="11931042" cy="580103"/>
          </a:xfrm>
          <a:prstGeom prst="rect">
            <a:avLst/>
          </a:prstGeom>
        </p:spPr>
        <p:txBody>
          <a:bodyPr anchor="ctr" anchorCtr="1"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obsah 4">
            <a:extLst>
              <a:ext uri="{FF2B5EF4-FFF2-40B4-BE49-F238E27FC236}">
                <a16:creationId xmlns:a16="http://schemas.microsoft.com/office/drawing/2014/main" id="{951D409E-6D67-C926-AB6E-47DD2EC41C8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5260" y="1247776"/>
            <a:ext cx="5808815" cy="3133726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obsah 4">
            <a:extLst>
              <a:ext uri="{FF2B5EF4-FFF2-40B4-BE49-F238E27FC236}">
                <a16:creationId xmlns:a16="http://schemas.microsoft.com/office/drawing/2014/main" id="{61290F1F-1E6F-60F7-3199-4848BE8F058D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257926" y="1247776"/>
            <a:ext cx="5798375" cy="3133726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obsah 4">
            <a:extLst>
              <a:ext uri="{FF2B5EF4-FFF2-40B4-BE49-F238E27FC236}">
                <a16:creationId xmlns:a16="http://schemas.microsoft.com/office/drawing/2014/main" id="{C70C3F1E-59AB-83C3-8745-701F62F0199B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125260" y="4819650"/>
            <a:ext cx="11931042" cy="2038354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7856368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9628CB5-548B-84D1-B0FA-2AFCC34360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26855" y="2047875"/>
            <a:ext cx="6538290" cy="152359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 b="1" cap="none">
                <a:solidFill>
                  <a:srgbClr val="18276C"/>
                </a:solidFill>
                <a:latin typeface="+mn-lt"/>
              </a:defRPr>
            </a:lvl1pPr>
          </a:lstStyle>
          <a:p>
            <a:r>
              <a:rPr lang="cs-CZ" dirty="0"/>
              <a:t>Děkuji za pozornost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77E83E4-2D1B-177F-DF2B-584C02653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24625" y="4677200"/>
            <a:ext cx="3606801" cy="860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rgbClr val="18276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93647191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66850" y="2083622"/>
            <a:ext cx="10410825" cy="1468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3600" b="0" cap="none">
                <a:solidFill>
                  <a:srgbClr val="18276C"/>
                </a:solidFill>
                <a:latin typeface="+mn-lt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90287" y="4610525"/>
            <a:ext cx="6226939" cy="860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rgbClr val="18276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169823812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6374" y="200725"/>
            <a:ext cx="10579928" cy="581025"/>
          </a:xfrm>
          <a:prstGeom prst="rect">
            <a:avLst/>
          </a:prstGeom>
        </p:spPr>
        <p:txBody>
          <a:bodyPr lIns="0" tIns="0" rIns="0" bIns="0" anchor="t" anchorCtr="1"/>
          <a:lstStyle>
            <a:lvl1pPr>
              <a:defRPr sz="3600" b="1">
                <a:solidFill>
                  <a:srgbClr val="18276C"/>
                </a:solidFill>
                <a:effectLst/>
                <a:latin typeface="+mn-lt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1"/>
          </p:nvPr>
        </p:nvSpPr>
        <p:spPr>
          <a:xfrm>
            <a:off x="1476374" y="1247775"/>
            <a:ext cx="10579927" cy="5610229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838719274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DC3FC2-1F35-03CC-6F8C-F9D1DDBBA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9225" y="189243"/>
            <a:ext cx="10597022" cy="544882"/>
          </a:xfrm>
          <a:prstGeom prst="rect">
            <a:avLst/>
          </a:prstGeom>
        </p:spPr>
        <p:txBody>
          <a:bodyPr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rgbClr val="18276C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4">
            <a:extLst>
              <a:ext uri="{FF2B5EF4-FFF2-40B4-BE49-F238E27FC236}">
                <a16:creationId xmlns:a16="http://schemas.microsoft.com/office/drawing/2014/main" id="{40C548EF-8F12-CC15-B168-4833E6B57E5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476375" y="1247775"/>
            <a:ext cx="4991100" cy="5610229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4">
            <a:extLst>
              <a:ext uri="{FF2B5EF4-FFF2-40B4-BE49-F238E27FC236}">
                <a16:creationId xmlns:a16="http://schemas.microsoft.com/office/drawing/2014/main" id="{48C8F4FD-849B-4DE5-7567-2DAF1840905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838949" y="1247775"/>
            <a:ext cx="5217351" cy="5610229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chemeClr val="bg1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chemeClr val="bg1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chemeClr val="bg1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chemeClr val="bg1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546444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260" y="200725"/>
            <a:ext cx="11931042" cy="581025"/>
          </a:xfrm>
          <a:prstGeom prst="rect">
            <a:avLst/>
          </a:prstGeom>
        </p:spPr>
        <p:txBody>
          <a:bodyPr lIns="0" tIns="0" rIns="0" bIns="0" anchor="t" anchorCtr="1"/>
          <a:lstStyle>
            <a:lvl1pPr>
              <a:defRPr sz="36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1"/>
          </p:nvPr>
        </p:nvSpPr>
        <p:spPr>
          <a:xfrm>
            <a:off x="125260" y="1247775"/>
            <a:ext cx="11931042" cy="5610229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 marL="542925" indent="-276225"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 marL="809625" indent="-266700"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 marL="1076325" indent="-266700"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1029760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19225" y="153100"/>
            <a:ext cx="10642296" cy="600075"/>
          </a:xfrm>
          <a:prstGeom prst="rect">
            <a:avLst/>
          </a:prstGeom>
        </p:spPr>
        <p:txBody>
          <a:bodyPr tIns="0"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rgbClr val="18276C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CB2EBC6C-F2D4-F321-94DD-0BA37608517C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414004" y="1247775"/>
            <a:ext cx="10642297" cy="1819275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obsah 4">
            <a:extLst>
              <a:ext uri="{FF2B5EF4-FFF2-40B4-BE49-F238E27FC236}">
                <a16:creationId xmlns:a16="http://schemas.microsoft.com/office/drawing/2014/main" id="{0EFB50BA-4931-9780-BB51-2E9507AD305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414005" y="3561650"/>
            <a:ext cx="5034420" cy="3296354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chemeClr val="bg1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chemeClr val="bg1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chemeClr val="bg1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chemeClr val="bg1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obsah 4">
            <a:extLst>
              <a:ext uri="{FF2B5EF4-FFF2-40B4-BE49-F238E27FC236}">
                <a16:creationId xmlns:a16="http://schemas.microsoft.com/office/drawing/2014/main" id="{FCB76F74-4E34-A591-5A27-E66D1BCFBF6C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6810375" y="3561650"/>
            <a:ext cx="5245926" cy="3296354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938260387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sz="quarter" idx="11"/>
          </p:nvPr>
        </p:nvSpPr>
        <p:spPr>
          <a:xfrm>
            <a:off x="1476374" y="1247775"/>
            <a:ext cx="5716362" cy="5610229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98D2265F-1DB8-4260-98E5-82AE444CFCCA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7914780" y="1247775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rgbClr val="18276C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ABCDBBE6-5C64-464A-B5D3-27E5FB3CD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6374" y="200725"/>
            <a:ext cx="10579928" cy="581025"/>
          </a:xfrm>
          <a:prstGeom prst="rect">
            <a:avLst/>
          </a:prstGeom>
        </p:spPr>
        <p:txBody>
          <a:bodyPr lIns="0" tIns="0" rIns="0" bIns="0" anchor="t" anchorCtr="1"/>
          <a:lstStyle>
            <a:lvl1pPr>
              <a:defRPr sz="3600" b="1">
                <a:solidFill>
                  <a:srgbClr val="18276C"/>
                </a:solidFill>
                <a:effectLst/>
                <a:latin typeface="+mn-lt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459806230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 na šíř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6085" y="1143590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rgbClr val="18276C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0286" y="4604657"/>
            <a:ext cx="10131427" cy="11097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rgbClr val="18276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76C68EA4-0042-4AC1-99CE-92A08E6B9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6374" y="200725"/>
            <a:ext cx="10579928" cy="581025"/>
          </a:xfrm>
          <a:prstGeom prst="rect">
            <a:avLst/>
          </a:prstGeom>
        </p:spPr>
        <p:txBody>
          <a:bodyPr lIns="0" tIns="0" rIns="0" bIns="0" anchor="t" anchorCtr="1"/>
          <a:lstStyle>
            <a:lvl1pPr>
              <a:defRPr sz="3600" b="1">
                <a:solidFill>
                  <a:srgbClr val="18276C"/>
                </a:solidFill>
                <a:effectLst/>
                <a:latin typeface="+mn-lt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4984212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>
            <a:extLst>
              <a:ext uri="{FF2B5EF4-FFF2-40B4-BE49-F238E27FC236}">
                <a16:creationId xmlns:a16="http://schemas.microsoft.com/office/drawing/2014/main" id="{D1497C3D-4B8C-47D4-9D31-24DFB602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799" y="154023"/>
            <a:ext cx="10628465" cy="580103"/>
          </a:xfrm>
          <a:prstGeom prst="rect">
            <a:avLst/>
          </a:prstGeom>
        </p:spPr>
        <p:txBody>
          <a:bodyPr anchor="ctr" anchorCtr="1"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rgbClr val="18276C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obsah 4">
            <a:extLst>
              <a:ext uri="{FF2B5EF4-FFF2-40B4-BE49-F238E27FC236}">
                <a16:creationId xmlns:a16="http://schemas.microsoft.com/office/drawing/2014/main" id="{52444B28-266C-1776-DB00-B242549D429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476373" y="1247775"/>
            <a:ext cx="4972051" cy="3133727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obsah 4">
            <a:extLst>
              <a:ext uri="{FF2B5EF4-FFF2-40B4-BE49-F238E27FC236}">
                <a16:creationId xmlns:a16="http://schemas.microsoft.com/office/drawing/2014/main" id="{0688A884-15B7-170F-BB29-0415F24A19CC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000875" y="1247775"/>
            <a:ext cx="5055426" cy="3133727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obsah 4">
            <a:extLst>
              <a:ext uri="{FF2B5EF4-FFF2-40B4-BE49-F238E27FC236}">
                <a16:creationId xmlns:a16="http://schemas.microsoft.com/office/drawing/2014/main" id="{F49E6447-F331-3ADB-5604-FA5FB7F3AA6E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1472067" y="4628798"/>
            <a:ext cx="10579927" cy="1962853"/>
          </a:xfrm>
          <a:prstGeom prst="rect">
            <a:avLst/>
          </a:prstGeom>
        </p:spPr>
        <p:txBody>
          <a:bodyPr/>
          <a:lstStyle>
            <a:lvl1pPr>
              <a:buClr>
                <a:srgbClr val="18276C"/>
              </a:buClr>
              <a:defRPr sz="2800">
                <a:solidFill>
                  <a:srgbClr val="18276C"/>
                </a:solidFill>
              </a:defRPr>
            </a:lvl1pPr>
            <a:lvl2pPr marL="542925" indent="-276225">
              <a:buClr>
                <a:srgbClr val="18276C"/>
              </a:buClr>
              <a:defRPr sz="2400">
                <a:solidFill>
                  <a:srgbClr val="18276C"/>
                </a:solidFill>
              </a:defRPr>
            </a:lvl2pPr>
            <a:lvl3pPr marL="809625" indent="-266700">
              <a:buClr>
                <a:srgbClr val="18276C"/>
              </a:buClr>
              <a:defRPr sz="2000">
                <a:solidFill>
                  <a:srgbClr val="18276C"/>
                </a:solidFill>
              </a:defRPr>
            </a:lvl3pPr>
            <a:lvl4pPr marL="1076325" indent="-266700">
              <a:buClr>
                <a:srgbClr val="18276C"/>
              </a:buClr>
              <a:defRPr sz="1800">
                <a:solidFill>
                  <a:srgbClr val="18276C"/>
                </a:solidFill>
              </a:defRPr>
            </a:lvl4pPr>
            <a:lvl5pPr marL="1343025" indent="-266700">
              <a:buClr>
                <a:srgbClr val="18276C"/>
              </a:buClr>
              <a:buFont typeface="Arial" panose="020B0604020202020204" pitchFamily="34" charset="0"/>
              <a:buChar char="•"/>
              <a:defRPr sz="1600">
                <a:solidFill>
                  <a:srgbClr val="18276C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48764209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9628CB5-548B-84D1-B0FA-2AFCC34360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26855" y="2047875"/>
            <a:ext cx="6538290" cy="152359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 b="1" cap="none">
                <a:solidFill>
                  <a:srgbClr val="18276C"/>
                </a:solidFill>
                <a:latin typeface="+mn-lt"/>
              </a:defRPr>
            </a:lvl1pPr>
          </a:lstStyle>
          <a:p>
            <a:r>
              <a:rPr lang="cs-CZ" dirty="0"/>
              <a:t>Děkuji za pozornost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77E83E4-2D1B-177F-DF2B-584C02653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24625" y="4677200"/>
            <a:ext cx="3606801" cy="860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rgbClr val="18276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76761993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DC3FC2-1F35-03CC-6F8C-F9D1DDBBA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2" y="189243"/>
            <a:ext cx="11863845" cy="544882"/>
          </a:xfrm>
          <a:prstGeom prst="rect">
            <a:avLst/>
          </a:prstGeom>
        </p:spPr>
        <p:txBody>
          <a:bodyPr anchor="ctr"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sah 4">
            <a:extLst>
              <a:ext uri="{FF2B5EF4-FFF2-40B4-BE49-F238E27FC236}">
                <a16:creationId xmlns:a16="http://schemas.microsoft.com/office/drawing/2014/main" id="{DD28A3A6-9DBB-9EA0-6C5D-51CAC9C165D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2" y="1247771"/>
            <a:ext cx="5781673" cy="5610233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 marL="542925" indent="-276225"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 marL="809625" indent="-266700"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 marL="1076325" indent="-266700"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 marL="1343025" indent="-266700"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0" name="Zástupný symbol pro obsah 4">
            <a:extLst>
              <a:ext uri="{FF2B5EF4-FFF2-40B4-BE49-F238E27FC236}">
                <a16:creationId xmlns:a16="http://schemas.microsoft.com/office/drawing/2014/main" id="{2D7C16B3-867C-9484-A891-0DA18B2C62B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74628" y="1247775"/>
            <a:ext cx="5781673" cy="5610229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 marL="542925" indent="-276225"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 marL="809625" indent="-266700"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 marL="1076325" indent="-266700"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 marL="1343025" indent="-266700"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3522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0479" y="153100"/>
            <a:ext cx="11931042" cy="600075"/>
          </a:xfrm>
          <a:prstGeom prst="rect">
            <a:avLst/>
          </a:prstGeom>
        </p:spPr>
        <p:txBody>
          <a:bodyPr tIns="0"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Zástupný symbol pro obsah 4">
            <a:extLst>
              <a:ext uri="{FF2B5EF4-FFF2-40B4-BE49-F238E27FC236}">
                <a16:creationId xmlns:a16="http://schemas.microsoft.com/office/drawing/2014/main" id="{2B6D7C10-4014-A66A-2FEE-9C36B66752C2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141437" y="1181101"/>
            <a:ext cx="11931042" cy="2019299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 marL="542925" indent="-276225"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 marL="809625" indent="-266700"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 marL="1076325" indent="-266700"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 marL="1343025" indent="-266700"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symbol pro obsah 4">
            <a:extLst>
              <a:ext uri="{FF2B5EF4-FFF2-40B4-BE49-F238E27FC236}">
                <a16:creationId xmlns:a16="http://schemas.microsoft.com/office/drawing/2014/main" id="{4AF5375B-0C31-875A-F10E-67644C58BD5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5260" y="3628326"/>
            <a:ext cx="5799290" cy="3229678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 marL="542925" indent="-276225"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 marL="809625" indent="-266700"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 marL="1076325" indent="-266700"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 marL="1343025" indent="-266700"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4" name="Zástupný symbol pro obsah 4">
            <a:extLst>
              <a:ext uri="{FF2B5EF4-FFF2-40B4-BE49-F238E27FC236}">
                <a16:creationId xmlns:a16="http://schemas.microsoft.com/office/drawing/2014/main" id="{7147A7FA-B4D2-AEC5-257A-BCF8D4B09439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267452" y="3657601"/>
            <a:ext cx="5788850" cy="3200403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 marL="542925" indent="-276225"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 marL="809625" indent="-266700"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 marL="1076325" indent="-266700"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 marL="1343025" indent="-266700"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80579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0479" y="153100"/>
            <a:ext cx="11931042" cy="600075"/>
          </a:xfrm>
          <a:prstGeom prst="rect">
            <a:avLst/>
          </a:prstGeom>
        </p:spPr>
        <p:txBody>
          <a:bodyPr tIns="0"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6" name="Zástupný text 4">
            <a:extLst>
              <a:ext uri="{FF2B5EF4-FFF2-40B4-BE49-F238E27FC236}">
                <a16:creationId xmlns:a16="http://schemas.microsoft.com/office/drawing/2014/main" id="{50861662-74A7-4CA1-B77B-C75698A14E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1675" y="914400"/>
            <a:ext cx="6164263" cy="5360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8CE29259-9D3A-4904-B401-2E80A768C8CA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98449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 na šířku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0479" y="153100"/>
            <a:ext cx="11931042" cy="600075"/>
          </a:xfrm>
          <a:prstGeom prst="rect">
            <a:avLst/>
          </a:prstGeom>
        </p:spPr>
        <p:txBody>
          <a:bodyPr tIns="0"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165F2566-E0C7-4B40-8BAB-0A589E87B645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1371598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006CD32-6585-4AC0-9717-8A5F6ACF17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799" y="4498521"/>
            <a:ext cx="10131427" cy="10744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73207170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>
            <a:extLst>
              <a:ext uri="{FF2B5EF4-FFF2-40B4-BE49-F238E27FC236}">
                <a16:creationId xmlns:a16="http://schemas.microsoft.com/office/drawing/2014/main" id="{D1497C3D-4B8C-47D4-9D31-24DFB602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23" y="154023"/>
            <a:ext cx="11931042" cy="580103"/>
          </a:xfrm>
          <a:prstGeom prst="rect">
            <a:avLst/>
          </a:prstGeom>
        </p:spPr>
        <p:txBody>
          <a:bodyPr anchor="ctr" anchorCtr="1"/>
          <a:lstStyle>
            <a:lvl1pPr algn="ctr" defTabSz="742885" rtl="0" eaLnBrk="1" latinLnBrk="0" hangingPunct="1"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effectLst/>
                <a:latin typeface="+mn-lt"/>
                <a:ea typeface="+mj-ea"/>
                <a:cs typeface="ZWAdobeF" pitchFamily="2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Zástupný symbol pro obsah 4">
            <a:extLst>
              <a:ext uri="{FF2B5EF4-FFF2-40B4-BE49-F238E27FC236}">
                <a16:creationId xmlns:a16="http://schemas.microsoft.com/office/drawing/2014/main" id="{0622108F-4703-EF47-8820-78268F1BE68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5260" y="1247775"/>
            <a:ext cx="5780240" cy="3133727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 marL="542925" indent="-276225"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 marL="809625" indent="-266700"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 marL="1076325" indent="-266700"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 marL="1343025" indent="-266700"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symbol pro obsah 4">
            <a:extLst>
              <a:ext uri="{FF2B5EF4-FFF2-40B4-BE49-F238E27FC236}">
                <a16:creationId xmlns:a16="http://schemas.microsoft.com/office/drawing/2014/main" id="{1AF6FF67-D0D3-2915-B4A2-3ABFD4C4DDA1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86502" y="1247775"/>
            <a:ext cx="5769800" cy="3133727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 marL="542925" indent="-276225"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 marL="809625" indent="-266700"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 marL="1076325" indent="-266700"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 marL="1343025" indent="-266700"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4" name="Zástupný symbol pro obsah 4">
            <a:extLst>
              <a:ext uri="{FF2B5EF4-FFF2-40B4-BE49-F238E27FC236}">
                <a16:creationId xmlns:a16="http://schemas.microsoft.com/office/drawing/2014/main" id="{99237C01-D68E-B43C-3DE8-2C04BC02974F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125260" y="4628798"/>
            <a:ext cx="11931042" cy="1962853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 marL="542925" indent="-276225"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 marL="809625" indent="-266700"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 marL="1076325" indent="-266700"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 marL="1343025" indent="-266700"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416603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9628CB5-548B-84D1-B0FA-2AFCC34360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26855" y="2047875"/>
            <a:ext cx="6538290" cy="152359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 b="1" cap="none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cs-CZ" dirty="0"/>
              <a:t>Děkuji za pozornost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77E83E4-2D1B-177F-DF2B-584C02653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24625" y="4677200"/>
            <a:ext cx="3606801" cy="860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55450682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2900" y="2083622"/>
            <a:ext cx="11525250" cy="1468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3600" b="0" cap="none">
                <a:solidFill>
                  <a:srgbClr val="18276C"/>
                </a:solidFill>
                <a:latin typeface="+mn-lt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90287" y="4610525"/>
            <a:ext cx="6226939" cy="860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rgbClr val="18276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5891248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21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20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, Grafika, Písmo, plakát&#10;&#10;Popis byl vytvořen automaticky">
            <a:extLst>
              <a:ext uri="{FF2B5EF4-FFF2-40B4-BE49-F238E27FC236}">
                <a16:creationId xmlns:a16="http://schemas.microsoft.com/office/drawing/2014/main" id="{98467455-AE33-4834-9228-CBDF6B5C016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990" y="5550621"/>
            <a:ext cx="1945451" cy="1059042"/>
          </a:xfrm>
          <a:prstGeom prst="rect">
            <a:avLst/>
          </a:prstGeom>
        </p:spPr>
      </p:pic>
      <p:pic>
        <p:nvPicPr>
          <p:cNvPr id="8" name="Picture 5" descr="Celestia-R1---OverlayContentHD.png">
            <a:extLst>
              <a:ext uri="{FF2B5EF4-FFF2-40B4-BE49-F238E27FC236}">
                <a16:creationId xmlns:a16="http://schemas.microsoft.com/office/drawing/2014/main" id="{827F76FE-A538-4649-AA0C-57F648D93F5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5034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50" r:id="rId5"/>
    <p:sldLayoutId id="2147483751" r:id="rId6"/>
    <p:sldLayoutId id="2147483726" r:id="rId7"/>
    <p:sldLayoutId id="2147483727" r:id="rId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, Grafika, Písmo, plakát&#10;&#10;Popis byl vytvořen automaticky">
            <a:extLst>
              <a:ext uri="{FF2B5EF4-FFF2-40B4-BE49-F238E27FC236}">
                <a16:creationId xmlns:a16="http://schemas.microsoft.com/office/drawing/2014/main" id="{98467455-AE33-4834-9228-CBDF6B5C016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990" y="5550621"/>
            <a:ext cx="1945451" cy="1059042"/>
          </a:xfrm>
          <a:prstGeom prst="rect">
            <a:avLst/>
          </a:prstGeom>
        </p:spPr>
      </p:pic>
      <p:pic>
        <p:nvPicPr>
          <p:cNvPr id="8" name="Picture 5" descr="Celestia-R1---OverlayContentHD.png">
            <a:extLst>
              <a:ext uri="{FF2B5EF4-FFF2-40B4-BE49-F238E27FC236}">
                <a16:creationId xmlns:a16="http://schemas.microsoft.com/office/drawing/2014/main" id="{827F76FE-A538-4649-AA0C-57F648D93F5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411E3CBD-A14F-F955-57F3-F9847B1023F8}"/>
              </a:ext>
            </a:extLst>
          </p:cNvPr>
          <p:cNvSpPr/>
          <p:nvPr userDrawn="1"/>
        </p:nvSpPr>
        <p:spPr>
          <a:xfrm>
            <a:off x="0" y="831149"/>
            <a:ext cx="12192000" cy="6144079"/>
          </a:xfrm>
          <a:custGeom>
            <a:avLst/>
            <a:gdLst>
              <a:gd name="connsiteX0" fmla="*/ 0 w 12192000"/>
              <a:gd name="connsiteY0" fmla="*/ 0 h 6018245"/>
              <a:gd name="connsiteX1" fmla="*/ 12192000 w 12192000"/>
              <a:gd name="connsiteY1" fmla="*/ 0 h 6018245"/>
              <a:gd name="connsiteX2" fmla="*/ 12192000 w 12192000"/>
              <a:gd name="connsiteY2" fmla="*/ 6018245 h 6018245"/>
              <a:gd name="connsiteX3" fmla="*/ 0 w 12192000"/>
              <a:gd name="connsiteY3" fmla="*/ 6018245 h 6018245"/>
              <a:gd name="connsiteX4" fmla="*/ 0 w 12192000"/>
              <a:gd name="connsiteY4" fmla="*/ 0 h 6018245"/>
              <a:gd name="connsiteX0" fmla="*/ 0 w 12192000"/>
              <a:gd name="connsiteY0" fmla="*/ 0 h 6437694"/>
              <a:gd name="connsiteX1" fmla="*/ 12192000 w 12192000"/>
              <a:gd name="connsiteY1" fmla="*/ 419449 h 6437694"/>
              <a:gd name="connsiteX2" fmla="*/ 12192000 w 12192000"/>
              <a:gd name="connsiteY2" fmla="*/ 6437694 h 6437694"/>
              <a:gd name="connsiteX3" fmla="*/ 0 w 12192000"/>
              <a:gd name="connsiteY3" fmla="*/ 6437694 h 6437694"/>
              <a:gd name="connsiteX4" fmla="*/ 0 w 12192000"/>
              <a:gd name="connsiteY4" fmla="*/ 0 h 6437694"/>
              <a:gd name="connsiteX0" fmla="*/ 8389 w 12192000"/>
              <a:gd name="connsiteY0" fmla="*/ 0 h 6144079"/>
              <a:gd name="connsiteX1" fmla="*/ 12192000 w 12192000"/>
              <a:gd name="connsiteY1" fmla="*/ 125834 h 6144079"/>
              <a:gd name="connsiteX2" fmla="*/ 12192000 w 12192000"/>
              <a:gd name="connsiteY2" fmla="*/ 6144079 h 6144079"/>
              <a:gd name="connsiteX3" fmla="*/ 0 w 12192000"/>
              <a:gd name="connsiteY3" fmla="*/ 6144079 h 6144079"/>
              <a:gd name="connsiteX4" fmla="*/ 8389 w 12192000"/>
              <a:gd name="connsiteY4" fmla="*/ 0 h 6144079"/>
              <a:gd name="connsiteX0" fmla="*/ 8389 w 12192000"/>
              <a:gd name="connsiteY0" fmla="*/ 0 h 6144079"/>
              <a:gd name="connsiteX1" fmla="*/ 12192000 w 12192000"/>
              <a:gd name="connsiteY1" fmla="*/ 125834 h 6144079"/>
              <a:gd name="connsiteX2" fmla="*/ 12192000 w 12192000"/>
              <a:gd name="connsiteY2" fmla="*/ 6144079 h 6144079"/>
              <a:gd name="connsiteX3" fmla="*/ 0 w 12192000"/>
              <a:gd name="connsiteY3" fmla="*/ 6144079 h 6144079"/>
              <a:gd name="connsiteX4" fmla="*/ 8389 w 12192000"/>
              <a:gd name="connsiteY4" fmla="*/ 0 h 6144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144079">
                <a:moveTo>
                  <a:pt x="8389" y="0"/>
                </a:moveTo>
                <a:cubicBezTo>
                  <a:pt x="4094760" y="578840"/>
                  <a:pt x="8130796" y="83889"/>
                  <a:pt x="12192000" y="125834"/>
                </a:cubicBezTo>
                <a:lnTo>
                  <a:pt x="12192000" y="6144079"/>
                </a:lnTo>
                <a:lnTo>
                  <a:pt x="0" y="6144079"/>
                </a:lnTo>
                <a:cubicBezTo>
                  <a:pt x="2796" y="4096053"/>
                  <a:pt x="5593" y="2048026"/>
                  <a:pt x="8389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3" name="Obrázek 2" descr="Obsah obrázku Grafika, Písmo, plakát, grafický design&#10;&#10;Popis byl vytvořen automaticky">
            <a:extLst>
              <a:ext uri="{FF2B5EF4-FFF2-40B4-BE49-F238E27FC236}">
                <a16:creationId xmlns:a16="http://schemas.microsoft.com/office/drawing/2014/main" id="{D129F50B-CCE8-EA20-F4AD-71AC32610D6A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8763" y="5627253"/>
            <a:ext cx="1804678" cy="98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7038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44" r:id="rId4"/>
    <p:sldLayoutId id="2147483745" r:id="rId5"/>
    <p:sldLayoutId id="2147483739" r:id="rId6"/>
    <p:sldLayoutId id="2147483740" r:id="rId7"/>
    <p:sldLayoutId id="2147483741" r:id="rId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2">
            <a:extLst>
              <a:ext uri="{FF2B5EF4-FFF2-40B4-BE49-F238E27FC236}">
                <a16:creationId xmlns:a16="http://schemas.microsoft.com/office/drawing/2014/main" id="{2479C93A-6F3B-89FA-550C-09082917B6AF}"/>
              </a:ext>
            </a:extLst>
          </p:cNvPr>
          <p:cNvSpPr/>
          <p:nvPr userDrawn="1"/>
        </p:nvSpPr>
        <p:spPr>
          <a:xfrm>
            <a:off x="1023457" y="0"/>
            <a:ext cx="11168543" cy="6858000"/>
          </a:xfrm>
          <a:custGeom>
            <a:avLst/>
            <a:gdLst>
              <a:gd name="connsiteX0" fmla="*/ 0 w 11109649"/>
              <a:gd name="connsiteY0" fmla="*/ 0 h 6858000"/>
              <a:gd name="connsiteX1" fmla="*/ 11109649 w 11109649"/>
              <a:gd name="connsiteY1" fmla="*/ 0 h 6858000"/>
              <a:gd name="connsiteX2" fmla="*/ 11109649 w 11109649"/>
              <a:gd name="connsiteY2" fmla="*/ 6858000 h 6858000"/>
              <a:gd name="connsiteX3" fmla="*/ 0 w 11109649"/>
              <a:gd name="connsiteY3" fmla="*/ 6858000 h 6858000"/>
              <a:gd name="connsiteX4" fmla="*/ 0 w 11109649"/>
              <a:gd name="connsiteY4" fmla="*/ 0 h 6858000"/>
              <a:gd name="connsiteX0" fmla="*/ 0 w 11478765"/>
              <a:gd name="connsiteY0" fmla="*/ 8389 h 6858000"/>
              <a:gd name="connsiteX1" fmla="*/ 11478765 w 11478765"/>
              <a:gd name="connsiteY1" fmla="*/ 0 h 6858000"/>
              <a:gd name="connsiteX2" fmla="*/ 11478765 w 11478765"/>
              <a:gd name="connsiteY2" fmla="*/ 6858000 h 6858000"/>
              <a:gd name="connsiteX3" fmla="*/ 369116 w 11478765"/>
              <a:gd name="connsiteY3" fmla="*/ 6858000 h 6858000"/>
              <a:gd name="connsiteX4" fmla="*/ 0 w 11478765"/>
              <a:gd name="connsiteY4" fmla="*/ 8389 h 6858000"/>
              <a:gd name="connsiteX0" fmla="*/ 0 w 11478765"/>
              <a:gd name="connsiteY0" fmla="*/ 8389 h 6858000"/>
              <a:gd name="connsiteX1" fmla="*/ 11478765 w 11478765"/>
              <a:gd name="connsiteY1" fmla="*/ 0 h 6858000"/>
              <a:gd name="connsiteX2" fmla="*/ 11478765 w 11478765"/>
              <a:gd name="connsiteY2" fmla="*/ 6858000 h 6858000"/>
              <a:gd name="connsiteX3" fmla="*/ 369116 w 11478765"/>
              <a:gd name="connsiteY3" fmla="*/ 6858000 h 6858000"/>
              <a:gd name="connsiteX4" fmla="*/ 0 w 11478765"/>
              <a:gd name="connsiteY4" fmla="*/ 8389 h 6858000"/>
              <a:gd name="connsiteX0" fmla="*/ 77171 w 11555936"/>
              <a:gd name="connsiteY0" fmla="*/ 8389 h 6858000"/>
              <a:gd name="connsiteX1" fmla="*/ 11555936 w 11555936"/>
              <a:gd name="connsiteY1" fmla="*/ 0 h 6858000"/>
              <a:gd name="connsiteX2" fmla="*/ 11555936 w 11555936"/>
              <a:gd name="connsiteY2" fmla="*/ 6858000 h 6858000"/>
              <a:gd name="connsiteX3" fmla="*/ 15418 w 11555936"/>
              <a:gd name="connsiteY3" fmla="*/ 6858000 h 6858000"/>
              <a:gd name="connsiteX4" fmla="*/ 77171 w 11555936"/>
              <a:gd name="connsiteY4" fmla="*/ 838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5936" h="6858000">
                <a:moveTo>
                  <a:pt x="77171" y="8389"/>
                </a:moveTo>
                <a:lnTo>
                  <a:pt x="11555936" y="0"/>
                </a:lnTo>
                <a:lnTo>
                  <a:pt x="11555936" y="6858000"/>
                </a:lnTo>
                <a:lnTo>
                  <a:pt x="15418" y="6858000"/>
                </a:lnTo>
                <a:cubicBezTo>
                  <a:pt x="-107621" y="4574796"/>
                  <a:pt x="560937" y="2375482"/>
                  <a:pt x="77171" y="838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Picture 5" descr="Celestia-R1---OverlayContentHD.png">
            <a:extLst>
              <a:ext uri="{FF2B5EF4-FFF2-40B4-BE49-F238E27FC236}">
                <a16:creationId xmlns:a16="http://schemas.microsoft.com/office/drawing/2014/main" id="{827F76FE-A538-4649-AA0C-57F648D93F5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346267" cy="5819775"/>
          </a:xfrm>
          <a:prstGeom prst="rect">
            <a:avLst/>
          </a:prstGeom>
        </p:spPr>
      </p:pic>
      <p:pic>
        <p:nvPicPr>
          <p:cNvPr id="5" name="Obrázek 4" descr="Obsah obrázku Grafika, Písmo, plakát, grafický design&#10;&#10;Popis byl vytvořen automaticky">
            <a:extLst>
              <a:ext uri="{FF2B5EF4-FFF2-40B4-BE49-F238E27FC236}">
                <a16:creationId xmlns:a16="http://schemas.microsoft.com/office/drawing/2014/main" id="{C47287F5-ECED-F1AA-D499-5C908D5FEBC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8763" y="5627253"/>
            <a:ext cx="1804678" cy="98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4298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49" r:id="rId5"/>
    <p:sldLayoutId id="2147483747" r:id="rId6"/>
    <p:sldLayoutId id="2147483733" r:id="rId7"/>
    <p:sldLayoutId id="2147483734" r:id="rId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E5BCA8-5931-4B8B-9BB4-27CAD9D5B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ČTÚ V ROCE 2026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ED2FBD8-0529-4C42-82FB-781B696879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Marek Ebert, předseda Rady ČTÚ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9EDFF05-166F-402D-A93E-0736442CC1EB}"/>
              </a:ext>
            </a:extLst>
          </p:cNvPr>
          <p:cNvSpPr/>
          <p:nvPr/>
        </p:nvSpPr>
        <p:spPr>
          <a:xfrm>
            <a:off x="3048000" y="31058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cs-CZ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i="1" dirty="0">
                <a:latin typeface="Arial" panose="020B0604020202020204" pitchFamily="34" charset="0"/>
                <a:cs typeface="Arial" panose="020B0604020202020204" pitchFamily="34" charset="0"/>
              </a:rPr>
              <a:t>Novoroční setkání se zástupci sektoru</a:t>
            </a:r>
          </a:p>
          <a:p>
            <a:pPr algn="ctr"/>
            <a:r>
              <a:rPr lang="cs-CZ" i="1" dirty="0">
                <a:latin typeface="Arial" panose="020B0604020202020204" pitchFamily="34" charset="0"/>
                <a:cs typeface="Arial" panose="020B0604020202020204" pitchFamily="34" charset="0"/>
              </a:rPr>
              <a:t>Praha, 20. ledna 2026 </a:t>
            </a:r>
          </a:p>
        </p:txBody>
      </p:sp>
    </p:spTree>
    <p:extLst>
      <p:ext uri="{BB962C8B-B14F-4D97-AF65-F5344CB8AC3E}">
        <p14:creationId xmlns:p14="http://schemas.microsoft.com/office/powerpoint/2010/main" val="279422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4D02B2-CC49-46B8-BB68-38180EB3E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Ohlédnutí za rokem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D30EE7-65C8-409D-82CA-1CA0F9C0978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0" y="1197768"/>
            <a:ext cx="12200479" cy="4462463"/>
          </a:xfrm>
        </p:spPr>
        <p:txBody>
          <a:bodyPr/>
          <a:lstStyle/>
          <a:p>
            <a:pPr marL="255588" lvl="1" indent="0">
              <a:buNone/>
            </a:pPr>
            <a:r>
              <a:rPr lang="cs-CZ" sz="2200" b="1" dirty="0">
                <a:solidFill>
                  <a:srgbClr val="003399"/>
                </a:solidFill>
              </a:rPr>
              <a:t>Monitoring trhů (ex-ante regulace)</a:t>
            </a:r>
          </a:p>
          <a:p>
            <a:pPr marL="806450" lvl="2" indent="-268288"/>
            <a:r>
              <a:rPr lang="cs-CZ" sz="2200" b="1" dirty="0">
                <a:solidFill>
                  <a:srgbClr val="ED6C05"/>
                </a:solidFill>
              </a:rPr>
              <a:t>„Dodatečná“ analýza RT 1</a:t>
            </a:r>
          </a:p>
          <a:p>
            <a:pPr marL="538162" lvl="2" indent="0">
              <a:buNone/>
            </a:pP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Doplňující analýza byla zveřejněna ve 4/2025, následně i REM.</a:t>
            </a:r>
          </a:p>
          <a:p>
            <a:pPr marL="806450" lvl="2" indent="-268288"/>
            <a:r>
              <a:rPr lang="cs-CZ" sz="2200" b="1" dirty="0">
                <a:solidFill>
                  <a:srgbClr val="ED6C05"/>
                </a:solidFill>
              </a:rPr>
              <a:t>Vyřazení  RT 1S a 2S z regulace</a:t>
            </a:r>
          </a:p>
          <a:p>
            <a:pPr marL="538162" lvl="2" indent="0">
              <a:buNone/>
            </a:pP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Terminační trhy vyřazeny v 2/2025, následně zrušení SMP a REM.</a:t>
            </a:r>
          </a:p>
          <a:p>
            <a:pPr marL="806450" lvl="2" indent="-268288"/>
            <a:r>
              <a:rPr lang="cs-CZ" sz="2200" b="1" dirty="0">
                <a:solidFill>
                  <a:srgbClr val="ED6C05"/>
                </a:solidFill>
              </a:rPr>
              <a:t>Hodnocení VO mobilního trhu – zveřejníme</a:t>
            </a:r>
          </a:p>
          <a:p>
            <a:pPr marL="538162" lvl="2" indent="0">
              <a:buNone/>
            </a:pP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Hodnocení dokončeno v 1. pol. 2025, projednáno s ÚOHS. Dosud nebylo zveřejněno.</a:t>
            </a:r>
          </a:p>
          <a:p>
            <a:pPr marL="538162" lvl="2" indent="0">
              <a:buNone/>
            </a:pP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Aktualizováno bude ve vazbě na závěry sektorového šetření ÚOHS.</a:t>
            </a:r>
          </a:p>
          <a:p>
            <a:pPr marL="806450" lvl="2" indent="-268288"/>
            <a:r>
              <a:rPr lang="cs-CZ" sz="2200" b="1" dirty="0">
                <a:solidFill>
                  <a:srgbClr val="ED6C05"/>
                </a:solidFill>
              </a:rPr>
              <a:t>Spolky </a:t>
            </a:r>
          </a:p>
          <a:p>
            <a:pPr marL="538162" lvl="2" indent="0">
              <a:buNone/>
            </a:pP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K prověření vytipováno 33 spolků, 13 z nich spolupracuje, ostatní ve fázi kontrol/sankcí.</a:t>
            </a:r>
            <a:endParaRPr lang="cs-CZ" sz="1050" b="1" i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255588" lvl="1" indent="0">
              <a:buNone/>
            </a:pPr>
            <a:endParaRPr lang="cs-CZ" sz="1100" b="1" dirty="0">
              <a:solidFill>
                <a:srgbClr val="003399"/>
              </a:solidFill>
            </a:endParaRPr>
          </a:p>
          <a:p>
            <a:pPr marL="538162" lvl="2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538162" lvl="2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538162" lvl="2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573088" lvl="2" indent="0">
              <a:buNone/>
            </a:pPr>
            <a:endParaRPr lang="cs-CZ" sz="1100" b="1" dirty="0">
              <a:solidFill>
                <a:srgbClr val="FF0000"/>
              </a:solidFill>
            </a:endParaRPr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328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C55DEB-A618-4D3C-A443-CE1B81D67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Ohlédnutí za rokem 2025</a:t>
            </a:r>
          </a:p>
        </p:txBody>
      </p:sp>
      <p:sp>
        <p:nvSpPr>
          <p:cNvPr id="12" name="Zástupný obsah 11">
            <a:extLst>
              <a:ext uri="{FF2B5EF4-FFF2-40B4-BE49-F238E27FC236}">
                <a16:creationId xmlns:a16="http://schemas.microsoft.com/office/drawing/2014/main" id="{854C81C7-54CE-4F5B-B892-653E8F3468D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255588" lvl="1" indent="0">
              <a:buNone/>
            </a:pPr>
            <a:r>
              <a:rPr lang="cs-CZ" sz="2200" b="1" dirty="0"/>
              <a:t>Spektrum</a:t>
            </a:r>
            <a:endParaRPr lang="cs-CZ" sz="2200" b="1" u="sng" dirty="0"/>
          </a:p>
          <a:p>
            <a:pPr lvl="2"/>
            <a:r>
              <a:rPr lang="cs-CZ" sz="2200" b="1" dirty="0">
                <a:solidFill>
                  <a:srgbClr val="ED6C05"/>
                </a:solidFill>
              </a:rPr>
              <a:t>Strategie správy rádiového spektra do vlády </a:t>
            </a:r>
          </a:p>
          <a:p>
            <a:pPr marL="573088" lvl="2" indent="0">
              <a:buNone/>
            </a:pP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Projednáno a schváleno vládou  dne 7. 5. 2025.</a:t>
            </a:r>
          </a:p>
          <a:p>
            <a:pPr lvl="2"/>
            <a:r>
              <a:rPr lang="cs-CZ" sz="2200" b="1" dirty="0">
                <a:solidFill>
                  <a:srgbClr val="ED6C05"/>
                </a:solidFill>
              </a:rPr>
              <a:t>PS Spektrum – větší aktivita </a:t>
            </a:r>
          </a:p>
          <a:p>
            <a:pPr marL="573088" lvl="2" indent="0">
              <a:buNone/>
            </a:pP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Stále není dostatečně využit potenciál (typicky příprava 26 GHz).</a:t>
            </a:r>
          </a:p>
          <a:p>
            <a:pPr marL="806450" lvl="2" indent="-268288"/>
            <a:r>
              <a:rPr lang="cs-CZ" sz="2200" b="1" dirty="0">
                <a:solidFill>
                  <a:srgbClr val="ED6C05"/>
                </a:solidFill>
              </a:rPr>
              <a:t>Poplatky (návrh změny NV 154/2005 Sb.) </a:t>
            </a:r>
          </a:p>
          <a:p>
            <a:pPr marL="538162" lvl="2" indent="0">
              <a:buNone/>
            </a:pP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Rada projednala věcný záměr v 11/2025, nyní jednání s MPO.</a:t>
            </a:r>
            <a:endParaRPr lang="cs-CZ" sz="2200" b="1" i="1" dirty="0">
              <a:solidFill>
                <a:srgbClr val="002060"/>
              </a:solidFill>
              <a:highlight>
                <a:srgbClr val="00FF00"/>
              </a:highlight>
            </a:endParaRPr>
          </a:p>
          <a:p>
            <a:pPr marL="538162" lvl="2" indent="0">
              <a:buNone/>
            </a:pPr>
            <a:endParaRPr lang="cs-CZ" sz="1200" b="1" dirty="0"/>
          </a:p>
          <a:p>
            <a:pPr marL="538162" lvl="2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538162" lvl="2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538162" lvl="2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573088" lvl="2" indent="0">
              <a:buNone/>
            </a:pPr>
            <a:endParaRPr lang="cs-CZ" sz="1100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13" name="Zástupný obsah 12">
            <a:extLst>
              <a:ext uri="{FF2B5EF4-FFF2-40B4-BE49-F238E27FC236}">
                <a16:creationId xmlns:a16="http://schemas.microsoft.com/office/drawing/2014/main" id="{9F931F06-10C0-4C0B-8961-389F693644D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55588" lvl="1" indent="0">
              <a:buNone/>
            </a:pPr>
            <a:r>
              <a:rPr lang="cs-CZ" sz="2200" b="1" dirty="0"/>
              <a:t>VHCN sítě a služby</a:t>
            </a:r>
          </a:p>
          <a:p>
            <a:pPr lvl="2"/>
            <a:r>
              <a:rPr lang="cs-CZ" sz="2200" b="1" dirty="0">
                <a:solidFill>
                  <a:srgbClr val="ED6C05"/>
                </a:solidFill>
              </a:rPr>
              <a:t>Dokrývání 5G + Podpora pro rozvoj </a:t>
            </a:r>
            <a:r>
              <a:rPr lang="cs-CZ" sz="2200" b="1" dirty="0" err="1">
                <a:solidFill>
                  <a:srgbClr val="ED6C05"/>
                </a:solidFill>
              </a:rPr>
              <a:t>FTTx</a:t>
            </a:r>
            <a:r>
              <a:rPr lang="cs-CZ" sz="2200" b="1" dirty="0">
                <a:solidFill>
                  <a:srgbClr val="ED6C05"/>
                </a:solidFill>
              </a:rPr>
              <a:t> sítí/výstavba</a:t>
            </a:r>
          </a:p>
          <a:p>
            <a:pPr marL="573088" lvl="2" indent="0">
              <a:buNone/>
            </a:pP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Projekt Bílá místa ve spolupráci s </a:t>
            </a:r>
            <a:r>
              <a:rPr lang="cs-CZ" sz="2200" b="1" i="1" dirty="0" err="1">
                <a:solidFill>
                  <a:srgbClr val="002060"/>
                </a:solidFill>
                <a:highlight>
                  <a:srgbClr val="FFFF00"/>
                </a:highlight>
              </a:rPr>
              <a:t>MNOs</a:t>
            </a: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, MPO a BCO.</a:t>
            </a:r>
          </a:p>
          <a:p>
            <a:pPr marL="573088" lvl="2" indent="0">
              <a:buNone/>
            </a:pP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Pozice poradce pro výstavbu VHCN sítí.</a:t>
            </a:r>
          </a:p>
          <a:p>
            <a:pPr lvl="2"/>
            <a:r>
              <a:rPr lang="cs-CZ" sz="2200" b="1" dirty="0">
                <a:solidFill>
                  <a:srgbClr val="ED6C05"/>
                </a:solidFill>
              </a:rPr>
              <a:t>Adaptace GIA – aktivní zapojení ČTÚ</a:t>
            </a:r>
          </a:p>
          <a:p>
            <a:pPr marL="573088" lvl="2" indent="0">
              <a:buNone/>
            </a:pPr>
            <a:r>
              <a:rPr lang="cs-CZ" sz="2200" b="1" i="1" dirty="0">
                <a:solidFill>
                  <a:srgbClr val="002060"/>
                </a:solidFill>
                <a:highlight>
                  <a:srgbClr val="FFFF00"/>
                </a:highlight>
              </a:rPr>
              <a:t>Součinnost s MPO při přípravě návrhu adaptačního zákona</a:t>
            </a: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. </a:t>
            </a:r>
            <a:endParaRPr lang="cs-CZ" sz="1050" b="1" i="1" dirty="0">
              <a:solidFill>
                <a:srgbClr val="002060"/>
              </a:solidFill>
              <a:highlight>
                <a:srgbClr val="FFFF00"/>
              </a:highlight>
            </a:endParaRPr>
          </a:p>
          <a:p>
            <a:pPr marL="573088" lvl="2" indent="0">
              <a:buNone/>
            </a:pPr>
            <a:r>
              <a:rPr lang="cs-CZ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3396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650D51-97A9-46CA-8FCB-4F6A8E1F0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Ohlédnutí za rokem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104D19-E6C0-4BB1-A72D-40BA313B01E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255588" lvl="1" indent="0">
              <a:buNone/>
            </a:pPr>
            <a:r>
              <a:rPr lang="cs-CZ" sz="2000" b="1" dirty="0">
                <a:solidFill>
                  <a:srgbClr val="003399"/>
                </a:solidFill>
              </a:rPr>
              <a:t>Legislativa</a:t>
            </a:r>
          </a:p>
          <a:p>
            <a:pPr marL="573088" lvl="2" indent="0">
              <a:buNone/>
            </a:pPr>
            <a:r>
              <a:rPr lang="cs-CZ" b="1" u="sng" dirty="0">
                <a:solidFill>
                  <a:srgbClr val="ED6C05"/>
                </a:solidFill>
              </a:rPr>
              <a:t>Zajištění nové působnosti dle novely ZEK</a:t>
            </a:r>
          </a:p>
          <a:p>
            <a:pPr marL="1150938" lvl="2" indent="-342900"/>
            <a:r>
              <a:rPr lang="cs-CZ" b="1" dirty="0">
                <a:solidFill>
                  <a:srgbClr val="ED6C05"/>
                </a:solidFill>
              </a:rPr>
              <a:t>Upravené zmocnění v § 129 ZEK, aj.</a:t>
            </a:r>
          </a:p>
          <a:p>
            <a:pPr marL="536575" lvl="2" indent="0">
              <a:buNone/>
            </a:pP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Je již standardní součástí rozhodovací praxe od 7/2025.</a:t>
            </a:r>
          </a:p>
          <a:p>
            <a:pPr marL="573088" lvl="2" indent="0">
              <a:buNone/>
            </a:pPr>
            <a:r>
              <a:rPr lang="cs-CZ" b="1" u="sng" dirty="0">
                <a:solidFill>
                  <a:srgbClr val="ED6C05"/>
                </a:solidFill>
              </a:rPr>
              <a:t>Zákon o digitální ekonomice (adaptace DSA)</a:t>
            </a:r>
          </a:p>
          <a:p>
            <a:pPr marL="1152525" lvl="2" indent="-342900"/>
            <a:r>
              <a:rPr lang="cs-CZ" b="1" dirty="0">
                <a:solidFill>
                  <a:srgbClr val="ED6C05"/>
                </a:solidFill>
              </a:rPr>
              <a:t>Opora pro výkon role Národního koordinátora</a:t>
            </a:r>
          </a:p>
          <a:p>
            <a:pPr marL="538163" lvl="2" indent="0">
              <a:buNone/>
            </a:pPr>
            <a:r>
              <a:rPr lang="cs-CZ" b="1" u="sng" dirty="0">
                <a:solidFill>
                  <a:srgbClr val="ED6C05"/>
                </a:solidFill>
              </a:rPr>
              <a:t>Adaptace GIA</a:t>
            </a:r>
          </a:p>
          <a:p>
            <a:pPr marL="1152525" lvl="2" indent="-342900"/>
            <a:r>
              <a:rPr lang="cs-CZ" b="1" dirty="0">
                <a:solidFill>
                  <a:srgbClr val="ED6C05"/>
                </a:solidFill>
              </a:rPr>
              <a:t>ČTÚ se hlásí k aktivní roli, vč. výkonu „JKDM“</a:t>
            </a:r>
          </a:p>
          <a:p>
            <a:pPr lvl="2" indent="-271463">
              <a:buNone/>
              <a:tabLst>
                <a:tab pos="538163" algn="l"/>
              </a:tabLst>
            </a:pPr>
            <a:r>
              <a:rPr lang="cs-CZ" b="1" u="sng" dirty="0">
                <a:solidFill>
                  <a:srgbClr val="ED6C05"/>
                </a:solidFill>
              </a:rPr>
              <a:t>Adaptace Data Aktu</a:t>
            </a:r>
          </a:p>
          <a:p>
            <a:pPr lvl="2" indent="-271463">
              <a:buNone/>
              <a:tabLst>
                <a:tab pos="538163" algn="l"/>
              </a:tabLst>
            </a:pP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Podíleli jsme se na přípravě všech uvedených legislativních návrhů.</a:t>
            </a:r>
            <a:endParaRPr lang="cs-CZ" b="1" dirty="0">
              <a:solidFill>
                <a:srgbClr val="003399"/>
              </a:solidFill>
            </a:endParaRPr>
          </a:p>
          <a:p>
            <a:pPr marL="1152525" lvl="2" indent="-342900"/>
            <a:endParaRPr lang="cs-CZ" b="1" dirty="0">
              <a:solidFill>
                <a:srgbClr val="ED6C05"/>
              </a:solidFill>
            </a:endParaRPr>
          </a:p>
          <a:p>
            <a:pPr marL="0" indent="0" algn="just">
              <a:buNone/>
            </a:pPr>
            <a:endParaRPr lang="cs-CZ" sz="2400" dirty="0">
              <a:solidFill>
                <a:schemeClr val="accent1"/>
              </a:solidFill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96B0C35-7361-4CB4-B982-0AA8103A674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55588" lvl="1" indent="0">
              <a:buNone/>
            </a:pPr>
            <a:r>
              <a:rPr lang="cs-CZ" sz="2000" b="1" dirty="0">
                <a:solidFill>
                  <a:srgbClr val="003399"/>
                </a:solidFill>
              </a:rPr>
              <a:t>Další digitální agendy</a:t>
            </a:r>
            <a:endParaRPr lang="cs-CZ" sz="2000" b="1" dirty="0">
              <a:solidFill>
                <a:srgbClr val="FF0000"/>
              </a:solidFill>
            </a:endParaRPr>
          </a:p>
          <a:p>
            <a:pPr lvl="2"/>
            <a:r>
              <a:rPr lang="cs-CZ" b="1" dirty="0">
                <a:solidFill>
                  <a:srgbClr val="ED6C05"/>
                </a:solidFill>
              </a:rPr>
              <a:t>Jsme připraveni na roli v dohledu dle Data Aktu</a:t>
            </a:r>
          </a:p>
          <a:p>
            <a:pPr lvl="2"/>
            <a:r>
              <a:rPr lang="cs-CZ" b="1" dirty="0">
                <a:solidFill>
                  <a:srgbClr val="ED6C05"/>
                </a:solidFill>
              </a:rPr>
              <a:t>ALE nejsme vhodný kandidát na dozorový orgán dle AI Aktu</a:t>
            </a:r>
          </a:p>
          <a:p>
            <a:pPr marL="573088" lvl="2" indent="0">
              <a:buNone/>
            </a:pP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Od 5/2025 naopak JSME vhodný kandidát na dozor nad AI(</a:t>
            </a: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)</a:t>
            </a: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2196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D379F5-CF67-40C4-BCCA-96FBA1BCB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Ohlédnutí za rokem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9F7D5A-E4B6-45E9-88D8-930D32D21A2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476374" y="875242"/>
            <a:ext cx="10579927" cy="5610229"/>
          </a:xfrm>
        </p:spPr>
        <p:txBody>
          <a:bodyPr/>
          <a:lstStyle/>
          <a:p>
            <a:pPr marL="255588" lvl="1" indent="0">
              <a:buNone/>
            </a:pPr>
            <a:r>
              <a:rPr lang="cs-CZ" sz="2000" b="1" dirty="0">
                <a:solidFill>
                  <a:srgbClr val="003399"/>
                </a:solidFill>
              </a:rPr>
              <a:t>Ochrana spotřebitelů</a:t>
            </a:r>
            <a:endParaRPr lang="cs-CZ" sz="2000" b="1" dirty="0">
              <a:solidFill>
                <a:srgbClr val="FF0000"/>
              </a:solidFill>
            </a:endParaRPr>
          </a:p>
          <a:p>
            <a:pPr lvl="2"/>
            <a:r>
              <a:rPr lang="cs-CZ" b="1" dirty="0" err="1">
                <a:solidFill>
                  <a:srgbClr val="ED6C05"/>
                </a:solidFill>
              </a:rPr>
              <a:t>Spoofing</a:t>
            </a:r>
            <a:r>
              <a:rPr lang="cs-CZ" b="1" dirty="0">
                <a:solidFill>
                  <a:srgbClr val="ED6C05"/>
                </a:solidFill>
              </a:rPr>
              <a:t>/</a:t>
            </a:r>
            <a:r>
              <a:rPr lang="cs-CZ" b="1" dirty="0" err="1">
                <a:solidFill>
                  <a:srgbClr val="ED6C05"/>
                </a:solidFill>
              </a:rPr>
              <a:t>smishing</a:t>
            </a:r>
            <a:r>
              <a:rPr lang="cs-CZ" b="1" dirty="0">
                <a:solidFill>
                  <a:srgbClr val="ED6C05"/>
                </a:solidFill>
              </a:rPr>
              <a:t>  </a:t>
            </a: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Je řešeno průběžně (dnes </a:t>
            </a:r>
            <a:r>
              <a:rPr lang="cs-CZ" b="1" i="1" dirty="0" err="1">
                <a:solidFill>
                  <a:srgbClr val="002060"/>
                </a:solidFill>
                <a:highlight>
                  <a:srgbClr val="FFFF00"/>
                </a:highlight>
              </a:rPr>
              <a:t>info</a:t>
            </a: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 v MZ 1/2026).</a:t>
            </a:r>
          </a:p>
          <a:p>
            <a:pPr lvl="2"/>
            <a:r>
              <a:rPr lang="cs-CZ" b="1" dirty="0">
                <a:solidFill>
                  <a:srgbClr val="ED6C05"/>
                </a:solidFill>
              </a:rPr>
              <a:t>Další rozvoj Telekomunikační akademie</a:t>
            </a:r>
            <a:r>
              <a:rPr lang="cs-CZ" b="1" i="1" dirty="0">
                <a:solidFill>
                  <a:srgbClr val="ED6C05"/>
                </a:solidFill>
                <a:highlight>
                  <a:srgbClr val="FFFF00"/>
                </a:highlight>
              </a:rPr>
              <a:t> </a:t>
            </a: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Strategie pro 2026 a dále.</a:t>
            </a:r>
          </a:p>
          <a:p>
            <a:pPr lvl="2"/>
            <a:r>
              <a:rPr lang="cs-CZ" b="1" dirty="0">
                <a:solidFill>
                  <a:srgbClr val="ED6C05"/>
                </a:solidFill>
              </a:rPr>
              <a:t>Podpora IPv6 protokolu </a:t>
            </a: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Musíme přidat, součinnost se sektorem.</a:t>
            </a:r>
          </a:p>
          <a:p>
            <a:pPr lvl="2"/>
            <a:r>
              <a:rPr lang="cs-CZ" b="1" dirty="0">
                <a:solidFill>
                  <a:srgbClr val="ED6C05"/>
                </a:solidFill>
              </a:rPr>
              <a:t>Rozvoj </a:t>
            </a:r>
            <a:r>
              <a:rPr lang="cs-CZ" b="1" dirty="0" err="1">
                <a:solidFill>
                  <a:srgbClr val="ED6C05"/>
                </a:solidFill>
              </a:rPr>
              <a:t>VPortálu</a:t>
            </a:r>
            <a:r>
              <a:rPr lang="cs-CZ" b="1" dirty="0">
                <a:solidFill>
                  <a:srgbClr val="ED6C05"/>
                </a:solidFill>
              </a:rPr>
              <a:t> </a:t>
            </a:r>
          </a:p>
          <a:p>
            <a:pPr marL="803275" lvl="2" indent="0">
              <a:buNone/>
            </a:pP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Průběžně upravováno, aktuálně v řešení </a:t>
            </a:r>
            <a:r>
              <a:rPr lang="cs-CZ" b="1" i="1" dirty="0" err="1">
                <a:solidFill>
                  <a:srgbClr val="002060"/>
                </a:solidFill>
                <a:highlight>
                  <a:srgbClr val="FFFF00"/>
                </a:highlight>
              </a:rPr>
              <a:t>info</a:t>
            </a: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 o bílých místech.</a:t>
            </a:r>
            <a:endParaRPr lang="cs-CZ" b="1" dirty="0">
              <a:solidFill>
                <a:srgbClr val="003399"/>
              </a:solidFill>
            </a:endParaRPr>
          </a:p>
          <a:p>
            <a:pPr marL="255588" lvl="1" indent="0">
              <a:buNone/>
            </a:pPr>
            <a:r>
              <a:rPr lang="cs-CZ" sz="2000" b="1" dirty="0">
                <a:solidFill>
                  <a:srgbClr val="003399"/>
                </a:solidFill>
              </a:rPr>
              <a:t>Organizace Úřadu</a:t>
            </a:r>
            <a:endParaRPr lang="cs-CZ" sz="2000" b="1" dirty="0">
              <a:solidFill>
                <a:srgbClr val="FF0000"/>
              </a:solidFill>
            </a:endParaRPr>
          </a:p>
          <a:p>
            <a:pPr marL="881062" lvl="2" indent="-342900"/>
            <a:r>
              <a:rPr lang="cs-CZ" b="1" dirty="0">
                <a:solidFill>
                  <a:srgbClr val="ED6C05"/>
                </a:solidFill>
              </a:rPr>
              <a:t>Další posílení v oblasti DSA </a:t>
            </a:r>
          </a:p>
          <a:p>
            <a:pPr marL="538162" lvl="2" indent="0">
              <a:buNone/>
            </a:pP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Stále je vázáno na projednání a schválení adaptačního zákona (ZDE).</a:t>
            </a:r>
          </a:p>
          <a:p>
            <a:pPr marL="881062" lvl="2" indent="-342900"/>
            <a:r>
              <a:rPr lang="cs-CZ" b="1" dirty="0">
                <a:solidFill>
                  <a:srgbClr val="ED6C05"/>
                </a:solidFill>
              </a:rPr>
              <a:t>Opětovné zřízení sekce regulace</a:t>
            </a:r>
          </a:p>
          <a:p>
            <a:pPr marL="538162" lvl="2" indent="0">
              <a:buNone/>
            </a:pP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Sekce regulace je ustavena a funkční od 1/2025.</a:t>
            </a:r>
          </a:p>
          <a:p>
            <a:pPr marL="881062" lvl="2" indent="-342900"/>
            <a:r>
              <a:rPr lang="cs-CZ" b="1" dirty="0">
                <a:solidFill>
                  <a:srgbClr val="ED6C05"/>
                </a:solidFill>
              </a:rPr>
              <a:t>Rada je funkční celek – zaměření na odborné agendy (gesce)</a:t>
            </a:r>
          </a:p>
          <a:p>
            <a:pPr marL="538162" lvl="2" indent="0">
              <a:buNone/>
            </a:pPr>
            <a:r>
              <a:rPr lang="cs-CZ" b="1" i="1" dirty="0">
                <a:solidFill>
                  <a:srgbClr val="002060"/>
                </a:solidFill>
                <a:highlight>
                  <a:srgbClr val="FFFF00"/>
                </a:highlight>
              </a:rPr>
              <a:t>Rada je kompletní a kolegové radní mají své gesční agendy.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2930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650D51-97A9-46CA-8FCB-4F6A8E1F0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aktivity pro rok 2026 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C6FFD2C-272C-4654-9C87-BE7207682BD5}"/>
              </a:ext>
            </a:extLst>
          </p:cNvPr>
          <p:cNvSpPr/>
          <p:nvPr/>
        </p:nvSpPr>
        <p:spPr>
          <a:xfrm>
            <a:off x="427838" y="1389069"/>
            <a:ext cx="1070435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5588" lvl="1" indent="0">
              <a:buNone/>
            </a:pPr>
            <a:r>
              <a:rPr lang="cs-CZ" sz="2200" b="1" dirty="0">
                <a:solidFill>
                  <a:srgbClr val="003399"/>
                </a:solidFill>
              </a:rPr>
              <a:t>Akcelerace dokrývání „bílých míst“, podpora VHCN</a:t>
            </a:r>
          </a:p>
          <a:p>
            <a:pPr marL="881062" lvl="2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ED6C05"/>
                </a:solidFill>
              </a:rPr>
              <a:t>Využijeme zvažované obnovy přídělů z aukce 4G.</a:t>
            </a:r>
          </a:p>
          <a:p>
            <a:pPr marL="881062" lvl="2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ED6C05"/>
                </a:solidFill>
              </a:rPr>
              <a:t>(Re)definice „bílého místa“ a mechanismus „bonifikací“.</a:t>
            </a:r>
          </a:p>
          <a:p>
            <a:pPr marL="881062" lvl="2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ED6C05"/>
                </a:solidFill>
              </a:rPr>
              <a:t>Koridory s lepší kvalitou signálu (vč. dálnic).</a:t>
            </a:r>
          </a:p>
          <a:p>
            <a:pPr marL="881062" lvl="2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ED6C05"/>
                </a:solidFill>
              </a:rPr>
              <a:t>Výkon </a:t>
            </a:r>
            <a:r>
              <a:rPr lang="cs-CZ" sz="2200" b="1" dirty="0" err="1">
                <a:solidFill>
                  <a:srgbClr val="ED6C05"/>
                </a:solidFill>
              </a:rPr>
              <a:t>fce</a:t>
            </a:r>
            <a:r>
              <a:rPr lang="cs-CZ" sz="2200" b="1" dirty="0">
                <a:solidFill>
                  <a:srgbClr val="ED6C05"/>
                </a:solidFill>
              </a:rPr>
              <a:t> „JKDM“ podle adaptace GIA Nařízení.</a:t>
            </a:r>
            <a:endParaRPr lang="cs-CZ" b="1" dirty="0">
              <a:solidFill>
                <a:srgbClr val="ED6C05"/>
              </a:solidFill>
            </a:endParaRPr>
          </a:p>
          <a:p>
            <a:pPr marL="255588" lvl="1" indent="0">
              <a:buNone/>
            </a:pPr>
            <a:r>
              <a:rPr lang="cs-CZ" sz="2200" b="1" dirty="0">
                <a:solidFill>
                  <a:srgbClr val="003399"/>
                </a:solidFill>
              </a:rPr>
              <a:t>Zvýšení odolnosti sítí pro krizové stavy</a:t>
            </a:r>
          </a:p>
          <a:p>
            <a:pPr marL="881062" lvl="2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ED6C05"/>
                </a:solidFill>
              </a:rPr>
              <a:t>Dokončíme projekt s GŘ HZS, MV a sektorem. </a:t>
            </a:r>
          </a:p>
          <a:p>
            <a:pPr marL="881062" lvl="2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ED6C05"/>
                </a:solidFill>
              </a:rPr>
              <a:t>Zajištění krytí nákladů i mechanismu definování požadavků.</a:t>
            </a:r>
          </a:p>
          <a:p>
            <a:pPr marL="255588" lvl="1" indent="0">
              <a:buNone/>
            </a:pPr>
            <a:r>
              <a:rPr lang="cs-CZ" sz="2200" b="1" dirty="0">
                <a:solidFill>
                  <a:srgbClr val="003399"/>
                </a:solidFill>
              </a:rPr>
              <a:t>Plnění Strategie správy spektra</a:t>
            </a:r>
          </a:p>
          <a:p>
            <a:pPr marL="881062" lvl="2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ED6C05"/>
                </a:solidFill>
              </a:rPr>
              <a:t>Pásmo 26 GHz (změna PVRS 2, postup do roku 20230/31).</a:t>
            </a:r>
          </a:p>
          <a:p>
            <a:pPr marL="881062" lvl="2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ED6C05"/>
                </a:solidFill>
              </a:rPr>
              <a:t>Studie využití distribučních platforem pro TV obsah.</a:t>
            </a:r>
          </a:p>
          <a:p>
            <a:pPr marL="881062" lvl="2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ED6C05"/>
                </a:solidFill>
              </a:rPr>
              <a:t>Příprava národní pozice ČR pro WRC 27.</a:t>
            </a:r>
          </a:p>
          <a:p>
            <a:pPr marL="881062" lvl="2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ED6C05"/>
                </a:solidFill>
              </a:rPr>
              <a:t>Využití potenciálu  PS Spektrum.</a:t>
            </a:r>
          </a:p>
          <a:p>
            <a:pPr marL="881062" lvl="2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ED6C05"/>
                </a:solidFill>
              </a:rPr>
              <a:t>Dokončení generační inovace SW SPECTRA.</a:t>
            </a:r>
            <a:endParaRPr lang="cs-CZ" sz="2400" dirty="0">
              <a:solidFill>
                <a:srgbClr val="ED6C05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749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4A2D5A-F3F2-4EEF-A0E8-BB7775B22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200" dirty="0"/>
              <a:t>Hlavní aktivity pro rok 2026 </a:t>
            </a:r>
            <a:endParaRPr lang="cs-CZ" sz="3300" dirty="0"/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633BF52F-B5CF-46F9-9FED-6FD6364C390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36378" y="734125"/>
            <a:ext cx="5781673" cy="5610233"/>
          </a:xfrm>
        </p:spPr>
        <p:txBody>
          <a:bodyPr/>
          <a:lstStyle/>
          <a:p>
            <a:pPr marL="255588" lvl="1" indent="0">
              <a:buNone/>
            </a:pPr>
            <a:r>
              <a:rPr lang="cs-CZ" sz="1950" b="1" dirty="0"/>
              <a:t>Hodnocení trhů EK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Nová analýza RT 1 (fyzický přístup), vč. hodnocení </a:t>
            </a:r>
            <a:r>
              <a:rPr lang="cs-CZ" sz="1950" b="1" dirty="0" err="1">
                <a:solidFill>
                  <a:srgbClr val="ED6C05"/>
                </a:solidFill>
              </a:rPr>
              <a:t>býv</a:t>
            </a:r>
            <a:r>
              <a:rPr lang="cs-CZ" sz="1950" b="1" dirty="0">
                <a:solidFill>
                  <a:srgbClr val="ED6C05"/>
                </a:solidFill>
              </a:rPr>
              <a:t>. RT3b.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Odborná podpora ÚOHS v sektorovém šetření mobilního trhu.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Navazující doplnění hodnocení VO trhu mobilních služeb.</a:t>
            </a:r>
          </a:p>
          <a:p>
            <a:pPr marL="255588" lvl="1" indent="0">
              <a:buNone/>
            </a:pPr>
            <a:r>
              <a:rPr lang="cs-CZ" sz="1950" b="1" dirty="0"/>
              <a:t>Digitální agendy DSA, DGA, P2B, DA 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Podpora projednávání návrhu Zákona o Digitální ekonomice.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Postupy „certifikace“ oznamovatelů, výzkumníků a řešitelů sporů.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Řešení on-line tržišť.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Aktualizace studie trhu služeb podle DSA.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DSA panel jako platforma pro dobrou praxi (nejbližší cca 3/2026).</a:t>
            </a:r>
          </a:p>
          <a:p>
            <a:endParaRPr lang="cs-CZ" dirty="0"/>
          </a:p>
        </p:txBody>
      </p:sp>
      <p:sp>
        <p:nvSpPr>
          <p:cNvPr id="10" name="Zástupný obsah 9">
            <a:extLst>
              <a:ext uri="{FF2B5EF4-FFF2-40B4-BE49-F238E27FC236}">
                <a16:creationId xmlns:a16="http://schemas.microsoft.com/office/drawing/2014/main" id="{6731B5B1-151A-48BD-A2EB-3C36BEBCD83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34574" y="799906"/>
            <a:ext cx="5781673" cy="5610229"/>
          </a:xfrm>
        </p:spPr>
        <p:txBody>
          <a:bodyPr/>
          <a:lstStyle/>
          <a:p>
            <a:pPr marL="255588" lvl="1" indent="0">
              <a:buNone/>
            </a:pPr>
            <a:r>
              <a:rPr lang="cs-CZ" sz="1950" b="1" dirty="0"/>
              <a:t>Dozorová role podle AIA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Organizační začlenění a zjištění (nové oddělení).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Zapojení v rámci </a:t>
            </a:r>
            <a:r>
              <a:rPr lang="cs-CZ" sz="1950" b="1" dirty="0" err="1">
                <a:solidFill>
                  <a:srgbClr val="ED6C05"/>
                </a:solidFill>
              </a:rPr>
              <a:t>mzn</a:t>
            </a:r>
            <a:r>
              <a:rPr lang="cs-CZ" sz="1950" b="1" dirty="0">
                <a:solidFill>
                  <a:srgbClr val="ED6C05"/>
                </a:solidFill>
              </a:rPr>
              <a:t>. orgánů (AIA </a:t>
            </a:r>
            <a:r>
              <a:rPr lang="cs-CZ" sz="1950" b="1" dirty="0" err="1">
                <a:solidFill>
                  <a:srgbClr val="ED6C05"/>
                </a:solidFill>
              </a:rPr>
              <a:t>Board</a:t>
            </a:r>
            <a:r>
              <a:rPr lang="cs-CZ" sz="1950" b="1" dirty="0">
                <a:solidFill>
                  <a:srgbClr val="ED6C05"/>
                </a:solidFill>
              </a:rPr>
              <a:t> – ADCO, apod.).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Podpora projednávání návrhu Zákona o AI.</a:t>
            </a:r>
          </a:p>
          <a:p>
            <a:pPr marL="806450" lvl="2" indent="-268288"/>
            <a:r>
              <a:rPr lang="cs-CZ" sz="1950" b="1" dirty="0">
                <a:solidFill>
                  <a:srgbClr val="ED6C05"/>
                </a:solidFill>
              </a:rPr>
              <a:t>Komunikace se sektorem (workshopy, nejbližší v 4/2026).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6162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34D15F-31EB-46A3-B683-1B192C64F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60" y="284700"/>
            <a:ext cx="11931042" cy="581025"/>
          </a:xfrm>
        </p:spPr>
        <p:txBody>
          <a:bodyPr/>
          <a:lstStyle/>
          <a:p>
            <a:r>
              <a:rPr lang="cs-CZ" dirty="0"/>
              <a:t>DALŠÍ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1EEE51-3E4B-4D5E-A60E-0A7C7742674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255588" lvl="1" indent="0">
              <a:buNone/>
            </a:pPr>
            <a:r>
              <a:rPr lang="cs-CZ" sz="1900" b="1" dirty="0">
                <a:solidFill>
                  <a:srgbClr val="003399"/>
                </a:solidFill>
              </a:rPr>
              <a:t>EU legislativní návrhy</a:t>
            </a:r>
          </a:p>
          <a:p>
            <a:pPr marL="806450" lvl="2" indent="-268288"/>
            <a:r>
              <a:rPr lang="cs-CZ" sz="1900" b="1" dirty="0">
                <a:solidFill>
                  <a:srgbClr val="ED6C05"/>
                </a:solidFill>
              </a:rPr>
              <a:t>Digitální a AI omnibusy.</a:t>
            </a:r>
          </a:p>
          <a:p>
            <a:pPr marL="806450" lvl="2" indent="-268288"/>
            <a:r>
              <a:rPr lang="cs-CZ" sz="1900" b="1" dirty="0">
                <a:solidFill>
                  <a:srgbClr val="ED6C05"/>
                </a:solidFill>
              </a:rPr>
              <a:t>Nový rámec pro digitální sítě (Digital Network </a:t>
            </a:r>
            <a:r>
              <a:rPr lang="cs-CZ" sz="1900" b="1" dirty="0" err="1">
                <a:solidFill>
                  <a:srgbClr val="ED6C05"/>
                </a:solidFill>
              </a:rPr>
              <a:t>Act</a:t>
            </a:r>
            <a:r>
              <a:rPr lang="cs-CZ" sz="1900" b="1" dirty="0">
                <a:solidFill>
                  <a:srgbClr val="ED6C05"/>
                </a:solidFill>
              </a:rPr>
              <a:t>).</a:t>
            </a:r>
          </a:p>
          <a:p>
            <a:pPr marL="806450" lvl="2" indent="-268288"/>
            <a:r>
              <a:rPr lang="cs-CZ" sz="1900" b="1" dirty="0">
                <a:solidFill>
                  <a:srgbClr val="ED6C05"/>
                </a:solidFill>
              </a:rPr>
              <a:t>Spolupráce na národní (MPO, sektor) i mezinárodní (BEREC) úrovni, semináře se sektorem na přípravě pozic.</a:t>
            </a:r>
            <a:endParaRPr lang="cs-CZ" sz="1900" b="1" dirty="0">
              <a:solidFill>
                <a:srgbClr val="ED6C05"/>
              </a:solidFill>
              <a:highlight>
                <a:srgbClr val="00FFFF"/>
              </a:highlight>
            </a:endParaRPr>
          </a:p>
          <a:p>
            <a:pPr marL="255588" lvl="1" indent="0">
              <a:buNone/>
            </a:pPr>
            <a:r>
              <a:rPr lang="cs-CZ" sz="1900" b="1" dirty="0">
                <a:solidFill>
                  <a:srgbClr val="003399"/>
                </a:solidFill>
              </a:rPr>
              <a:t>Ochrana spotřebitelů</a:t>
            </a:r>
          </a:p>
          <a:p>
            <a:pPr marL="806450" lvl="2" indent="-268288"/>
            <a:r>
              <a:rPr lang="cs-CZ" sz="1900" b="1" dirty="0">
                <a:solidFill>
                  <a:srgbClr val="ED6C05"/>
                </a:solidFill>
              </a:rPr>
              <a:t>Cílené kontrolní akce (např. informační povinnosti o kvalitě služeb).</a:t>
            </a:r>
          </a:p>
          <a:p>
            <a:pPr marL="806450" lvl="2" indent="-268288"/>
            <a:r>
              <a:rPr lang="cs-CZ" sz="1900" b="1" dirty="0">
                <a:solidFill>
                  <a:srgbClr val="ED6C05"/>
                </a:solidFill>
              </a:rPr>
              <a:t>Strategie Telekomunikační akademie a její naplňování.</a:t>
            </a:r>
          </a:p>
          <a:p>
            <a:pPr marL="806450" lvl="2" indent="-268288"/>
            <a:r>
              <a:rPr lang="cs-CZ" sz="1900" b="1" dirty="0">
                <a:solidFill>
                  <a:srgbClr val="ED6C05"/>
                </a:solidFill>
              </a:rPr>
              <a:t>Rozvoj edukačních aktivit v digitálních službách a AI.</a:t>
            </a:r>
          </a:p>
          <a:p>
            <a:pPr marL="806450" lvl="2" indent="-268288"/>
            <a:r>
              <a:rPr lang="cs-CZ" sz="1900" b="1" dirty="0">
                <a:solidFill>
                  <a:srgbClr val="ED6C05"/>
                </a:solidFill>
              </a:rPr>
              <a:t>Další rozvoj Srovnávacího nástroje, </a:t>
            </a:r>
            <a:r>
              <a:rPr lang="cs-CZ" sz="1900" b="1" dirty="0" err="1">
                <a:solidFill>
                  <a:srgbClr val="ED6C05"/>
                </a:solidFill>
              </a:rPr>
              <a:t>VPortálu</a:t>
            </a:r>
            <a:r>
              <a:rPr lang="cs-CZ" sz="1900" b="1" dirty="0">
                <a:solidFill>
                  <a:srgbClr val="ED6C05"/>
                </a:solidFill>
              </a:rPr>
              <a:t> apod.</a:t>
            </a:r>
          </a:p>
          <a:p>
            <a:pPr marL="806450" lvl="2" indent="-268288"/>
            <a:r>
              <a:rPr lang="cs-CZ" sz="1900" b="1" dirty="0">
                <a:solidFill>
                  <a:srgbClr val="ED6C05"/>
                </a:solidFill>
              </a:rPr>
              <a:t>Podpora informovanosti o změnách smluvních podmínek.</a:t>
            </a:r>
          </a:p>
          <a:p>
            <a:pPr marL="255588" lvl="1" indent="0">
              <a:buNone/>
            </a:pPr>
            <a:r>
              <a:rPr lang="cs-CZ" sz="1900" b="1" dirty="0">
                <a:solidFill>
                  <a:srgbClr val="003399"/>
                </a:solidFill>
              </a:rPr>
              <a:t>Otevřená komunikace se sektorem, zástupci spotřebitelů a státními orgány</a:t>
            </a:r>
          </a:p>
          <a:p>
            <a:pPr marL="806450" lvl="2" indent="-268288"/>
            <a:r>
              <a:rPr lang="cs-CZ" sz="1900" b="1" dirty="0">
                <a:solidFill>
                  <a:srgbClr val="ED6C05"/>
                </a:solidFill>
              </a:rPr>
              <a:t>I nadále preferujeme věcnou debatu (workshopy, setkání s Radou).</a:t>
            </a:r>
          </a:p>
          <a:p>
            <a:pPr marL="806450" lvl="2" indent="-268288"/>
            <a:r>
              <a:rPr lang="cs-CZ" sz="1900" b="1" dirty="0">
                <a:solidFill>
                  <a:srgbClr val="ED6C05"/>
                </a:solidFill>
              </a:rPr>
              <a:t>Vzájemná mediální podpora ve společných aktivitách.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6759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F9074B-1091-42EF-9C18-18A91E849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Děkuji za pozornost. Mohu něco doplnit? 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95A5C08-9DF7-4D23-9246-10F9577575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Marek Ebert</a:t>
            </a:r>
          </a:p>
        </p:txBody>
      </p:sp>
    </p:spTree>
    <p:extLst>
      <p:ext uri="{BB962C8B-B14F-4D97-AF65-F5344CB8AC3E}">
        <p14:creationId xmlns:p14="http://schemas.microsoft.com/office/powerpoint/2010/main" val="2847466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še tmavé">
  <a:themeElements>
    <a:clrScheme name="Vlastní 3">
      <a:dk1>
        <a:srgbClr val="333F7F"/>
      </a:dk1>
      <a:lt1>
        <a:sysClr val="window" lastClr="FFFFFF"/>
      </a:lt1>
      <a:dk2>
        <a:srgbClr val="18276C"/>
      </a:dk2>
      <a:lt2>
        <a:srgbClr val="EBEBEB"/>
      </a:lt2>
      <a:accent1>
        <a:srgbClr val="D07527"/>
      </a:accent1>
      <a:accent2>
        <a:srgbClr val="477BD1"/>
      </a:accent2>
      <a:accent3>
        <a:srgbClr val="3A3A3A"/>
      </a:accent3>
      <a:accent4>
        <a:srgbClr val="D07527"/>
      </a:accent4>
      <a:accent5>
        <a:srgbClr val="D07527"/>
      </a:accent5>
      <a:accent6>
        <a:srgbClr val="D07527"/>
      </a:accent6>
      <a:hlink>
        <a:srgbClr val="EEC7A6"/>
      </a:hlink>
      <a:folHlink>
        <a:srgbClr val="F6E3D2"/>
      </a:folHlink>
    </a:clrScheme>
    <a:fontScheme name="Neb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b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ctu_vzor_19_10_2023.potx" id="{EA493451-31B4-4BB1-A922-49B1492CD018}" vid="{05D47FDD-AB14-4F3B-80D1-98274D0B552E}"/>
    </a:ext>
  </a:extLst>
</a:theme>
</file>

<file path=ppt/theme/theme2.xml><?xml version="1.0" encoding="utf-8"?>
<a:theme xmlns:a="http://schemas.openxmlformats.org/drawingml/2006/main" name="Tmavý pruh nahoře">
  <a:themeElements>
    <a:clrScheme name="Vlastní 3">
      <a:dk1>
        <a:srgbClr val="333F7F"/>
      </a:dk1>
      <a:lt1>
        <a:sysClr val="window" lastClr="FFFFFF"/>
      </a:lt1>
      <a:dk2>
        <a:srgbClr val="18276C"/>
      </a:dk2>
      <a:lt2>
        <a:srgbClr val="EBEBEB"/>
      </a:lt2>
      <a:accent1>
        <a:srgbClr val="D07527"/>
      </a:accent1>
      <a:accent2>
        <a:srgbClr val="477BD1"/>
      </a:accent2>
      <a:accent3>
        <a:srgbClr val="3A3A3A"/>
      </a:accent3>
      <a:accent4>
        <a:srgbClr val="D07527"/>
      </a:accent4>
      <a:accent5>
        <a:srgbClr val="D07527"/>
      </a:accent5>
      <a:accent6>
        <a:srgbClr val="D07527"/>
      </a:accent6>
      <a:hlink>
        <a:srgbClr val="EEC7A6"/>
      </a:hlink>
      <a:folHlink>
        <a:srgbClr val="F6E3D2"/>
      </a:folHlink>
    </a:clrScheme>
    <a:fontScheme name="Neb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b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txDef>
      <a:spPr/>
      <a:bodyPr/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zentace_ctu_vzor_19_10_2023.potx" id="{EA493451-31B4-4BB1-A922-49B1492CD018}" vid="{5A4F7D71-2780-4D2E-95A1-4D8E0EB4A813}"/>
    </a:ext>
  </a:extLst>
</a:theme>
</file>

<file path=ppt/theme/theme3.xml><?xml version="1.0" encoding="utf-8"?>
<a:theme xmlns:a="http://schemas.openxmlformats.org/drawingml/2006/main" name="Tmavý pruh vlevo">
  <a:themeElements>
    <a:clrScheme name="Vlastní 3">
      <a:dk1>
        <a:srgbClr val="333F7F"/>
      </a:dk1>
      <a:lt1>
        <a:sysClr val="window" lastClr="FFFFFF"/>
      </a:lt1>
      <a:dk2>
        <a:srgbClr val="18276C"/>
      </a:dk2>
      <a:lt2>
        <a:srgbClr val="EBEBEB"/>
      </a:lt2>
      <a:accent1>
        <a:srgbClr val="D07527"/>
      </a:accent1>
      <a:accent2>
        <a:srgbClr val="477BD1"/>
      </a:accent2>
      <a:accent3>
        <a:srgbClr val="3A3A3A"/>
      </a:accent3>
      <a:accent4>
        <a:srgbClr val="D07527"/>
      </a:accent4>
      <a:accent5>
        <a:srgbClr val="D07527"/>
      </a:accent5>
      <a:accent6>
        <a:srgbClr val="D07527"/>
      </a:accent6>
      <a:hlink>
        <a:srgbClr val="EEC7A6"/>
      </a:hlink>
      <a:folHlink>
        <a:srgbClr val="F6E3D2"/>
      </a:folHlink>
    </a:clrScheme>
    <a:fontScheme name="Neb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b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ctu_vzor_19_10_2023.potx" id="{EA493451-31B4-4BB1-A922-49B1492CD018}" vid="{7156C978-D221-4541-ABDA-83B0E7E5F651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a3a6e18-db27-4371-8790-fdafd908cf3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527E325DB470144B6A46B3A7491089B" ma:contentTypeVersion="18" ma:contentTypeDescription="Vytvoří nový dokument" ma:contentTypeScope="" ma:versionID="3e4791a4c588566893139204009dd40d">
  <xsd:schema xmlns:xsd="http://www.w3.org/2001/XMLSchema" xmlns:xs="http://www.w3.org/2001/XMLSchema" xmlns:p="http://schemas.microsoft.com/office/2006/metadata/properties" xmlns:ns3="1a3a6e18-db27-4371-8790-fdafd908cf3d" xmlns:ns4="62310169-5330-42ab-9d37-8df17165c2fc" targetNamespace="http://schemas.microsoft.com/office/2006/metadata/properties" ma:root="true" ma:fieldsID="b0b91132422ebc14972d9ecc47d24e2f" ns3:_="" ns4:_="">
    <xsd:import namespace="1a3a6e18-db27-4371-8790-fdafd908cf3d"/>
    <xsd:import namespace="62310169-5330-42ab-9d37-8df17165c2f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3a6e18-db27-4371-8790-fdafd908cf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310169-5330-42ab-9d37-8df17165c2f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38D55F-7A5F-48EC-8188-DDCEECBB195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a3a6e18-db27-4371-8790-fdafd908cf3d"/>
    <ds:schemaRef ds:uri="http://schemas.microsoft.com/office/2006/documentManagement/types"/>
    <ds:schemaRef ds:uri="http://schemas.microsoft.com/office/infopath/2007/PartnerControls"/>
    <ds:schemaRef ds:uri="62310169-5330-42ab-9d37-8df17165c2f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B2CFB88-3636-4BF2-BB18-1AA07A70A6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3a6e18-db27-4371-8790-fdafd908cf3d"/>
    <ds:schemaRef ds:uri="62310169-5330-42ab-9d37-8df17165c2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9A0512-74C0-42EA-A138-7FDDB564A8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1903</TotalTime>
  <Words>821</Words>
  <Application>Microsoft Office PowerPoint</Application>
  <PresentationFormat>Širokoúhlá obrazovka</PresentationFormat>
  <Paragraphs>121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Vše tmavé</vt:lpstr>
      <vt:lpstr>Tmavý pruh nahoře</vt:lpstr>
      <vt:lpstr>Tmavý pruh vlevo</vt:lpstr>
      <vt:lpstr>ČTÚ V ROCE 2026 </vt:lpstr>
      <vt:lpstr>Ohlédnutí za rokem 2025</vt:lpstr>
      <vt:lpstr>Ohlédnutí za rokem 2025</vt:lpstr>
      <vt:lpstr>Ohlédnutí za rokem 2025</vt:lpstr>
      <vt:lpstr>Ohlédnutí za rokem 2025</vt:lpstr>
      <vt:lpstr>Hlavní aktivity pro rok 2026 </vt:lpstr>
      <vt:lpstr>Hlavní aktivity pro rok 2026 </vt:lpstr>
      <vt:lpstr>DALŠÍ</vt:lpstr>
      <vt:lpstr>Děkuji za pozornost. Mohu něco doplnit?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Sleva na volání nebo internet pro handicapované a nemajetné</dc:title>
  <dc:creator>Meravá Tereza</dc:creator>
  <cp:lastModifiedBy>Meravá Tereza</cp:lastModifiedBy>
  <cp:revision>8</cp:revision>
  <cp:lastPrinted>2025-06-24T09:44:33Z</cp:lastPrinted>
  <dcterms:created xsi:type="dcterms:W3CDTF">2025-06-24T07:59:48Z</dcterms:created>
  <dcterms:modified xsi:type="dcterms:W3CDTF">2026-01-20T11:40:42Z</dcterms:modified>
</cp:coreProperties>
</file>