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  <p:sldMasterId id="2147483735" r:id="rId5"/>
    <p:sldMasterId id="2147483728" r:id="rId6"/>
  </p:sldMasterIdLst>
  <p:handoutMasterIdLst>
    <p:handoutMasterId r:id="rId15"/>
  </p:handoutMasterIdLst>
  <p:sldIdLst>
    <p:sldId id="256" r:id="rId7"/>
    <p:sldId id="278" r:id="rId8"/>
    <p:sldId id="257" r:id="rId9"/>
    <p:sldId id="291" r:id="rId10"/>
    <p:sldId id="287" r:id="rId11"/>
    <p:sldId id="290" r:id="rId12"/>
    <p:sldId id="294" r:id="rId13"/>
    <p:sldId id="289" r:id="rId14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785"/>
    <a:srgbClr val="CCFFCC"/>
    <a:srgbClr val="CCFF99"/>
    <a:srgbClr val="18276C"/>
    <a:srgbClr val="464D70"/>
    <a:srgbClr val="ED6C0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27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A22AB8C-F2B2-A092-9662-9C2975B448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dirty="0">
                <a:solidFill>
                  <a:schemeClr val="bg1"/>
                </a:solidFill>
              </a:rPr>
              <a:t>18. 10. 2023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F29CB7-4A08-1E3E-5C05-23D79D3349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dirty="0">
                <a:solidFill>
                  <a:schemeClr val="bg1"/>
                </a:solidFill>
              </a:rPr>
              <a:t>strana </a:t>
            </a:r>
            <a:fld id="{9DB2B4F0-5529-4167-8995-35030A26C464}" type="slidenum">
              <a:rPr lang="cs-CZ" smtClean="0">
                <a:solidFill>
                  <a:schemeClr val="bg1"/>
                </a:solidFill>
              </a:rPr>
              <a:t>‹#›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Obdélník 1">
            <a:extLst>
              <a:ext uri="{FF2B5EF4-FFF2-40B4-BE49-F238E27FC236}">
                <a16:creationId xmlns:a16="http://schemas.microsoft.com/office/drawing/2014/main" id="{4430CD3A-BA31-E0E8-6237-8931E994881C}"/>
              </a:ext>
            </a:extLst>
          </p:cNvPr>
          <p:cNvSpPr/>
          <p:nvPr/>
        </p:nvSpPr>
        <p:spPr>
          <a:xfrm>
            <a:off x="0" y="319122"/>
            <a:ext cx="6797675" cy="3888555"/>
          </a:xfrm>
          <a:custGeom>
            <a:avLst/>
            <a:gdLst>
              <a:gd name="connsiteX0" fmla="*/ 0 w 12192000"/>
              <a:gd name="connsiteY0" fmla="*/ 0 h 6018245"/>
              <a:gd name="connsiteX1" fmla="*/ 12192000 w 12192000"/>
              <a:gd name="connsiteY1" fmla="*/ 0 h 6018245"/>
              <a:gd name="connsiteX2" fmla="*/ 12192000 w 12192000"/>
              <a:gd name="connsiteY2" fmla="*/ 6018245 h 6018245"/>
              <a:gd name="connsiteX3" fmla="*/ 0 w 12192000"/>
              <a:gd name="connsiteY3" fmla="*/ 6018245 h 6018245"/>
              <a:gd name="connsiteX4" fmla="*/ 0 w 12192000"/>
              <a:gd name="connsiteY4" fmla="*/ 0 h 6018245"/>
              <a:gd name="connsiteX0" fmla="*/ 0 w 12192000"/>
              <a:gd name="connsiteY0" fmla="*/ 0 h 6437694"/>
              <a:gd name="connsiteX1" fmla="*/ 12192000 w 12192000"/>
              <a:gd name="connsiteY1" fmla="*/ 419449 h 6437694"/>
              <a:gd name="connsiteX2" fmla="*/ 12192000 w 12192000"/>
              <a:gd name="connsiteY2" fmla="*/ 6437694 h 6437694"/>
              <a:gd name="connsiteX3" fmla="*/ 0 w 12192000"/>
              <a:gd name="connsiteY3" fmla="*/ 6437694 h 6437694"/>
              <a:gd name="connsiteX4" fmla="*/ 0 w 12192000"/>
              <a:gd name="connsiteY4" fmla="*/ 0 h 6437694"/>
              <a:gd name="connsiteX0" fmla="*/ 8389 w 12192000"/>
              <a:gd name="connsiteY0" fmla="*/ 0 h 6144079"/>
              <a:gd name="connsiteX1" fmla="*/ 12192000 w 12192000"/>
              <a:gd name="connsiteY1" fmla="*/ 125834 h 6144079"/>
              <a:gd name="connsiteX2" fmla="*/ 12192000 w 12192000"/>
              <a:gd name="connsiteY2" fmla="*/ 6144079 h 6144079"/>
              <a:gd name="connsiteX3" fmla="*/ 0 w 12192000"/>
              <a:gd name="connsiteY3" fmla="*/ 6144079 h 6144079"/>
              <a:gd name="connsiteX4" fmla="*/ 8389 w 12192000"/>
              <a:gd name="connsiteY4" fmla="*/ 0 h 6144079"/>
              <a:gd name="connsiteX0" fmla="*/ 8389 w 12192000"/>
              <a:gd name="connsiteY0" fmla="*/ 0 h 6144079"/>
              <a:gd name="connsiteX1" fmla="*/ 12192000 w 12192000"/>
              <a:gd name="connsiteY1" fmla="*/ 125834 h 6144079"/>
              <a:gd name="connsiteX2" fmla="*/ 12192000 w 12192000"/>
              <a:gd name="connsiteY2" fmla="*/ 6144079 h 6144079"/>
              <a:gd name="connsiteX3" fmla="*/ 0 w 12192000"/>
              <a:gd name="connsiteY3" fmla="*/ 6144079 h 6144079"/>
              <a:gd name="connsiteX4" fmla="*/ 8389 w 12192000"/>
              <a:gd name="connsiteY4" fmla="*/ 0 h 614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144079">
                <a:moveTo>
                  <a:pt x="8389" y="0"/>
                </a:moveTo>
                <a:cubicBezTo>
                  <a:pt x="4094760" y="578840"/>
                  <a:pt x="8130796" y="83889"/>
                  <a:pt x="12192000" y="125834"/>
                </a:cubicBezTo>
                <a:lnTo>
                  <a:pt x="12192000" y="6144079"/>
                </a:lnTo>
                <a:lnTo>
                  <a:pt x="0" y="6144079"/>
                </a:lnTo>
                <a:cubicBezTo>
                  <a:pt x="2796" y="4096053"/>
                  <a:pt x="5593" y="2048026"/>
                  <a:pt x="83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1">
            <a:extLst>
              <a:ext uri="{FF2B5EF4-FFF2-40B4-BE49-F238E27FC236}">
                <a16:creationId xmlns:a16="http://schemas.microsoft.com/office/drawing/2014/main" id="{7AC09773-A475-B039-5E55-A1F92FA4F242}"/>
              </a:ext>
            </a:extLst>
          </p:cNvPr>
          <p:cNvSpPr/>
          <p:nvPr/>
        </p:nvSpPr>
        <p:spPr>
          <a:xfrm flipH="1" flipV="1">
            <a:off x="0" y="5803284"/>
            <a:ext cx="6797675" cy="3626804"/>
          </a:xfrm>
          <a:custGeom>
            <a:avLst/>
            <a:gdLst>
              <a:gd name="connsiteX0" fmla="*/ 0 w 12192000"/>
              <a:gd name="connsiteY0" fmla="*/ 0 h 6018245"/>
              <a:gd name="connsiteX1" fmla="*/ 12192000 w 12192000"/>
              <a:gd name="connsiteY1" fmla="*/ 0 h 6018245"/>
              <a:gd name="connsiteX2" fmla="*/ 12192000 w 12192000"/>
              <a:gd name="connsiteY2" fmla="*/ 6018245 h 6018245"/>
              <a:gd name="connsiteX3" fmla="*/ 0 w 12192000"/>
              <a:gd name="connsiteY3" fmla="*/ 6018245 h 6018245"/>
              <a:gd name="connsiteX4" fmla="*/ 0 w 12192000"/>
              <a:gd name="connsiteY4" fmla="*/ 0 h 6018245"/>
              <a:gd name="connsiteX0" fmla="*/ 0 w 12192000"/>
              <a:gd name="connsiteY0" fmla="*/ 0 h 6437694"/>
              <a:gd name="connsiteX1" fmla="*/ 12192000 w 12192000"/>
              <a:gd name="connsiteY1" fmla="*/ 419449 h 6437694"/>
              <a:gd name="connsiteX2" fmla="*/ 12192000 w 12192000"/>
              <a:gd name="connsiteY2" fmla="*/ 6437694 h 6437694"/>
              <a:gd name="connsiteX3" fmla="*/ 0 w 12192000"/>
              <a:gd name="connsiteY3" fmla="*/ 6437694 h 6437694"/>
              <a:gd name="connsiteX4" fmla="*/ 0 w 12192000"/>
              <a:gd name="connsiteY4" fmla="*/ 0 h 6437694"/>
              <a:gd name="connsiteX0" fmla="*/ 8389 w 12192000"/>
              <a:gd name="connsiteY0" fmla="*/ 0 h 6144079"/>
              <a:gd name="connsiteX1" fmla="*/ 12192000 w 12192000"/>
              <a:gd name="connsiteY1" fmla="*/ 125834 h 6144079"/>
              <a:gd name="connsiteX2" fmla="*/ 12192000 w 12192000"/>
              <a:gd name="connsiteY2" fmla="*/ 6144079 h 6144079"/>
              <a:gd name="connsiteX3" fmla="*/ 0 w 12192000"/>
              <a:gd name="connsiteY3" fmla="*/ 6144079 h 6144079"/>
              <a:gd name="connsiteX4" fmla="*/ 8389 w 12192000"/>
              <a:gd name="connsiteY4" fmla="*/ 0 h 6144079"/>
              <a:gd name="connsiteX0" fmla="*/ 8389 w 12192000"/>
              <a:gd name="connsiteY0" fmla="*/ 0 h 6144079"/>
              <a:gd name="connsiteX1" fmla="*/ 12192000 w 12192000"/>
              <a:gd name="connsiteY1" fmla="*/ 125834 h 6144079"/>
              <a:gd name="connsiteX2" fmla="*/ 12192000 w 12192000"/>
              <a:gd name="connsiteY2" fmla="*/ 6144079 h 6144079"/>
              <a:gd name="connsiteX3" fmla="*/ 0 w 12192000"/>
              <a:gd name="connsiteY3" fmla="*/ 6144079 h 6144079"/>
              <a:gd name="connsiteX4" fmla="*/ 8389 w 12192000"/>
              <a:gd name="connsiteY4" fmla="*/ 0 h 614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144079">
                <a:moveTo>
                  <a:pt x="8389" y="0"/>
                </a:moveTo>
                <a:cubicBezTo>
                  <a:pt x="4094760" y="578840"/>
                  <a:pt x="8130796" y="83889"/>
                  <a:pt x="12192000" y="125834"/>
                </a:cubicBezTo>
                <a:lnTo>
                  <a:pt x="12192000" y="6144079"/>
                </a:lnTo>
                <a:lnTo>
                  <a:pt x="0" y="6144079"/>
                </a:lnTo>
                <a:cubicBezTo>
                  <a:pt x="2796" y="4096053"/>
                  <a:pt x="5593" y="2048026"/>
                  <a:pt x="83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3463819-D30F-5C08-0AAD-BB58601D0BA7}"/>
              </a:ext>
            </a:extLst>
          </p:cNvPr>
          <p:cNvSpPr/>
          <p:nvPr/>
        </p:nvSpPr>
        <p:spPr>
          <a:xfrm>
            <a:off x="0" y="3403964"/>
            <a:ext cx="6797675" cy="3333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Obsah obrázku text, Grafika, Písmo, plakát&#10;&#10;Popis byl vytvořen automaticky">
            <a:extLst>
              <a:ext uri="{FF2B5EF4-FFF2-40B4-BE49-F238E27FC236}">
                <a16:creationId xmlns:a16="http://schemas.microsoft.com/office/drawing/2014/main" id="{982185EE-B5CB-EA67-4314-EEA4752C2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94" y="9386130"/>
            <a:ext cx="861002" cy="513415"/>
          </a:xfrm>
          <a:prstGeom prst="rect">
            <a:avLst/>
          </a:prstGeom>
        </p:spPr>
      </p:pic>
      <p:sp>
        <p:nvSpPr>
          <p:cNvPr id="10" name="Zástupný symbol pro záhlaví 9">
            <a:extLst>
              <a:ext uri="{FF2B5EF4-FFF2-40B4-BE49-F238E27FC236}">
                <a16:creationId xmlns:a16="http://schemas.microsoft.com/office/drawing/2014/main" id="{5B9C84D2-A7B9-8D82-1229-AE242358A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dirty="0">
                <a:solidFill>
                  <a:schemeClr val="bg1"/>
                </a:solidFill>
              </a:rPr>
              <a:t>Prezentace na ukázku	</a:t>
            </a:r>
          </a:p>
        </p:txBody>
      </p:sp>
    </p:spTree>
    <p:extLst>
      <p:ext uri="{BB962C8B-B14F-4D97-AF65-F5344CB8AC3E}">
        <p14:creationId xmlns:p14="http://schemas.microsoft.com/office/powerpoint/2010/main" val="1662322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083622"/>
            <a:ext cx="11477625" cy="1468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0" cap="none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90287" y="4610525"/>
            <a:ext cx="6226939" cy="860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70478564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260" y="200725"/>
            <a:ext cx="11931042" cy="581025"/>
          </a:xfrm>
          <a:prstGeom prst="rect">
            <a:avLst/>
          </a:prstGeom>
        </p:spPr>
        <p:txBody>
          <a:bodyPr lIns="0" tIns="0" rIns="0" bIns="0" anchor="t" anchorCtr="1"/>
          <a:lstStyle>
            <a:lvl1pPr>
              <a:defRPr sz="3600" b="1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25260" y="1247775"/>
            <a:ext cx="11931042" cy="5610229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0400898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C3FC2-1F35-03CC-6F8C-F9D1DDBB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2" y="189243"/>
            <a:ext cx="11863845" cy="544882"/>
          </a:xfrm>
          <a:prstGeom prst="rect">
            <a:avLst/>
          </a:prstGeom>
        </p:spPr>
        <p:txBody>
          <a:bodyPr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4">
            <a:extLst>
              <a:ext uri="{FF2B5EF4-FFF2-40B4-BE49-F238E27FC236}">
                <a16:creationId xmlns:a16="http://schemas.microsoft.com/office/drawing/2014/main" id="{00233993-17A6-38BF-6A30-72EF6908DE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2" y="1247775"/>
            <a:ext cx="5800723" cy="5610229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4">
            <a:extLst>
              <a:ext uri="{FF2B5EF4-FFF2-40B4-BE49-F238E27FC236}">
                <a16:creationId xmlns:a16="http://schemas.microsoft.com/office/drawing/2014/main" id="{AEBC798B-884B-168A-1311-DCCF5E7C19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55578" y="1247775"/>
            <a:ext cx="5800723" cy="5610229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62450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105" y="1322614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rgbClr val="18276C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6CD7967-C0BE-4B51-AEFA-EDA7EFE70C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1821" y="1322614"/>
            <a:ext cx="6164263" cy="5351785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>
                <a:solidFill>
                  <a:srgbClr val="18276C"/>
                </a:solidFill>
              </a:defRPr>
            </a:lvl1pPr>
            <a:lvl2pPr>
              <a:buClr>
                <a:srgbClr val="18276C"/>
              </a:buClr>
              <a:defRPr>
                <a:solidFill>
                  <a:srgbClr val="18276C"/>
                </a:solidFill>
              </a:defRPr>
            </a:lvl2pPr>
            <a:lvl3pPr>
              <a:buClr>
                <a:srgbClr val="18276C"/>
              </a:buClr>
              <a:defRPr>
                <a:solidFill>
                  <a:srgbClr val="18276C"/>
                </a:solidFill>
              </a:defRPr>
            </a:lvl3pPr>
            <a:lvl4pPr>
              <a:buClr>
                <a:srgbClr val="18276C"/>
              </a:buClr>
              <a:defRPr>
                <a:solidFill>
                  <a:srgbClr val="18276C"/>
                </a:solidFill>
              </a:defRPr>
            </a:lvl4pPr>
            <a:lvl5pPr>
              <a:buClr>
                <a:srgbClr val="18276C"/>
              </a:buClr>
              <a:defRPr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CD75DA7A-3C55-4D99-AF7F-92FE9EAA8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2" y="189243"/>
            <a:ext cx="11863845" cy="544882"/>
          </a:xfrm>
          <a:prstGeom prst="rect">
            <a:avLst/>
          </a:prstGeom>
        </p:spPr>
        <p:txBody>
          <a:bodyPr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806783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595" y="1226870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rgbClr val="18276C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8" y="4884591"/>
            <a:ext cx="10131427" cy="9356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>
                <a:solidFill>
                  <a:srgbClr val="18276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400AF8E-CDDC-44CD-B5E1-0D29269B9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2" y="189243"/>
            <a:ext cx="11863845" cy="544882"/>
          </a:xfrm>
          <a:prstGeom prst="rect">
            <a:avLst/>
          </a:prstGeom>
        </p:spPr>
        <p:txBody>
          <a:bodyPr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811716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479" y="153100"/>
            <a:ext cx="11931042" cy="600075"/>
          </a:xfrm>
          <a:prstGeom prst="rect">
            <a:avLst/>
          </a:prstGeom>
        </p:spPr>
        <p:txBody>
          <a:bodyPr tIns="0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1A6AC-C662-D883-549F-1EB09349AB5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25260" y="1247776"/>
            <a:ext cx="11931042" cy="1800224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D982EC0B-A945-C6F4-9CF6-2C320FD3F9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5260" y="3429000"/>
            <a:ext cx="5762105" cy="3429004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144EF1C9-48A0-0C89-10A1-ED5D5E6EB04A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94196" y="3429000"/>
            <a:ext cx="5762106" cy="3429004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357045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D1497C3D-4B8C-47D4-9D31-24DFB602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23" y="154023"/>
            <a:ext cx="11931042" cy="580103"/>
          </a:xfrm>
          <a:prstGeom prst="rect">
            <a:avLst/>
          </a:prstGeom>
        </p:spPr>
        <p:txBody>
          <a:bodyPr anchor="ctr" anchorCtr="1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951D409E-6D67-C926-AB6E-47DD2EC41C8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5260" y="1247776"/>
            <a:ext cx="5808815" cy="3133726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61290F1F-1E6F-60F7-3199-4848BE8F058D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57926" y="1247776"/>
            <a:ext cx="5798375" cy="3133726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C70C3F1E-59AB-83C3-8745-701F62F0199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25260" y="4819650"/>
            <a:ext cx="11931042" cy="2038354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7856368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628CB5-548B-84D1-B0FA-2AFCC3436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6855" y="2047875"/>
            <a:ext cx="6538290" cy="152359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 b="1" cap="none">
                <a:solidFill>
                  <a:srgbClr val="18276C"/>
                </a:solidFill>
                <a:latin typeface="+mn-lt"/>
              </a:defRPr>
            </a:lvl1pPr>
          </a:lstStyle>
          <a:p>
            <a:r>
              <a:rPr lang="cs-CZ" dirty="0"/>
              <a:t>Děkuji za pozornost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7E83E4-2D1B-177F-DF2B-584C02653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4625" y="4677200"/>
            <a:ext cx="3606801" cy="860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8276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3647191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6850" y="2083622"/>
            <a:ext cx="10410825" cy="1468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0" cap="none">
                <a:solidFill>
                  <a:srgbClr val="18276C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90287" y="4610525"/>
            <a:ext cx="6226939" cy="860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18276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16982381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4" y="200725"/>
            <a:ext cx="10579928" cy="581025"/>
          </a:xfrm>
          <a:prstGeom prst="rect">
            <a:avLst/>
          </a:prstGeom>
        </p:spPr>
        <p:txBody>
          <a:bodyPr lIns="0" tIns="0" rIns="0" bIns="0" anchor="t" anchorCtr="1"/>
          <a:lstStyle>
            <a:lvl1pPr>
              <a:defRPr sz="3600" b="1">
                <a:solidFill>
                  <a:srgbClr val="18276C"/>
                </a:solidFill>
                <a:effectLst/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476374" y="1247775"/>
            <a:ext cx="10579927" cy="5610229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3871927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C3FC2-1F35-03CC-6F8C-F9D1DDBB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225" y="189243"/>
            <a:ext cx="10597022" cy="544882"/>
          </a:xfrm>
          <a:prstGeom prst="rect">
            <a:avLst/>
          </a:prstGeom>
        </p:spPr>
        <p:txBody>
          <a:bodyPr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rgbClr val="18276C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4">
            <a:extLst>
              <a:ext uri="{FF2B5EF4-FFF2-40B4-BE49-F238E27FC236}">
                <a16:creationId xmlns:a16="http://schemas.microsoft.com/office/drawing/2014/main" id="{40C548EF-8F12-CC15-B168-4833E6B57E5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76375" y="1247775"/>
            <a:ext cx="4991100" cy="5610229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4">
            <a:extLst>
              <a:ext uri="{FF2B5EF4-FFF2-40B4-BE49-F238E27FC236}">
                <a16:creationId xmlns:a16="http://schemas.microsoft.com/office/drawing/2014/main" id="{48C8F4FD-849B-4DE5-7567-2DAF1840905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838949" y="1247775"/>
            <a:ext cx="5217351" cy="5610229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chemeClr val="bg1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chemeClr val="bg1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chemeClr val="bg1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4644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260" y="200725"/>
            <a:ext cx="11931042" cy="581025"/>
          </a:xfrm>
          <a:prstGeom prst="rect">
            <a:avLst/>
          </a:prstGeom>
        </p:spPr>
        <p:txBody>
          <a:bodyPr lIns="0" tIns="0" rIns="0" bIns="0" anchor="t" anchorCtr="1"/>
          <a:lstStyle>
            <a:lvl1pPr>
              <a:defRPr sz="3600" b="1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25260" y="1247775"/>
            <a:ext cx="11931042" cy="561022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02976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9225" y="153100"/>
            <a:ext cx="10642296" cy="600075"/>
          </a:xfrm>
          <a:prstGeom prst="rect">
            <a:avLst/>
          </a:prstGeom>
        </p:spPr>
        <p:txBody>
          <a:bodyPr tIns="0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rgbClr val="18276C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2EBC6C-F2D4-F321-94DD-0BA37608517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414004" y="1247775"/>
            <a:ext cx="10642297" cy="1819275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0EFB50BA-4931-9780-BB51-2E9507AD305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14005" y="3561650"/>
            <a:ext cx="5034420" cy="3296354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chemeClr val="bg1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chemeClr val="bg1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chemeClr val="bg1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FCB76F74-4E34-A591-5A27-E66D1BCFBF6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810375" y="3561650"/>
            <a:ext cx="5245926" cy="3296354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38260387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476374" y="1247775"/>
            <a:ext cx="5716362" cy="5610229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8D2265F-1DB8-4260-98E5-82AE444CFCCA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7914780" y="1247775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rgbClr val="18276C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BCDBBE6-5C64-464A-B5D3-27E5FB3C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374" y="200725"/>
            <a:ext cx="10579928" cy="581025"/>
          </a:xfrm>
          <a:prstGeom prst="rect">
            <a:avLst/>
          </a:prstGeom>
        </p:spPr>
        <p:txBody>
          <a:bodyPr lIns="0" tIns="0" rIns="0" bIns="0" anchor="t" anchorCtr="1"/>
          <a:lstStyle>
            <a:lvl1pPr>
              <a:defRPr sz="3600" b="1">
                <a:solidFill>
                  <a:srgbClr val="18276C"/>
                </a:solidFill>
                <a:effectLst/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45980623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6085" y="1143590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rgbClr val="18276C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286" y="4604657"/>
            <a:ext cx="10131427" cy="110975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>
                <a:solidFill>
                  <a:srgbClr val="18276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76C68EA4-0042-4AC1-99CE-92A08E6B9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374" y="200725"/>
            <a:ext cx="10579928" cy="581025"/>
          </a:xfrm>
          <a:prstGeom prst="rect">
            <a:avLst/>
          </a:prstGeom>
        </p:spPr>
        <p:txBody>
          <a:bodyPr lIns="0" tIns="0" rIns="0" bIns="0" anchor="t" anchorCtr="1"/>
          <a:lstStyle>
            <a:lvl1pPr>
              <a:defRPr sz="3600" b="1">
                <a:solidFill>
                  <a:srgbClr val="18276C"/>
                </a:solidFill>
                <a:effectLst/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498421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D1497C3D-4B8C-47D4-9D31-24DFB602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799" y="154023"/>
            <a:ext cx="10628465" cy="580103"/>
          </a:xfrm>
          <a:prstGeom prst="rect">
            <a:avLst/>
          </a:prstGeom>
        </p:spPr>
        <p:txBody>
          <a:bodyPr anchor="ctr" anchorCtr="1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rgbClr val="18276C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52444B28-266C-1776-DB00-B242549D429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76373" y="1247775"/>
            <a:ext cx="4972051" cy="3133727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0688A884-15B7-170F-BB29-0415F24A19C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000875" y="1247775"/>
            <a:ext cx="5055426" cy="3133727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F49E6447-F331-3ADB-5604-FA5FB7F3AA6E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472067" y="4628798"/>
            <a:ext cx="10579927" cy="1962853"/>
          </a:xfrm>
          <a:prstGeom prst="rect">
            <a:avLst/>
          </a:prstGeom>
        </p:spPr>
        <p:txBody>
          <a:bodyPr/>
          <a:lstStyle>
            <a:lvl1pPr>
              <a:buClr>
                <a:srgbClr val="18276C"/>
              </a:buClr>
              <a:defRPr sz="2800">
                <a:solidFill>
                  <a:srgbClr val="18276C"/>
                </a:solidFill>
              </a:defRPr>
            </a:lvl1pPr>
            <a:lvl2pPr marL="542925" indent="-276225">
              <a:buClr>
                <a:srgbClr val="18276C"/>
              </a:buClr>
              <a:defRPr sz="2400">
                <a:solidFill>
                  <a:srgbClr val="18276C"/>
                </a:solidFill>
              </a:defRPr>
            </a:lvl2pPr>
            <a:lvl3pPr marL="809625" indent="-266700">
              <a:buClr>
                <a:srgbClr val="18276C"/>
              </a:buClr>
              <a:defRPr sz="2000">
                <a:solidFill>
                  <a:srgbClr val="18276C"/>
                </a:solidFill>
              </a:defRPr>
            </a:lvl3pPr>
            <a:lvl4pPr marL="1076325" indent="-266700">
              <a:buClr>
                <a:srgbClr val="18276C"/>
              </a:buClr>
              <a:defRPr sz="1800">
                <a:solidFill>
                  <a:srgbClr val="18276C"/>
                </a:solidFill>
              </a:defRPr>
            </a:lvl4pPr>
            <a:lvl5pPr marL="1343025" indent="-266700">
              <a:buClr>
                <a:srgbClr val="18276C"/>
              </a:buClr>
              <a:buFont typeface="Arial" panose="020B0604020202020204" pitchFamily="34" charset="0"/>
              <a:buChar char="•"/>
              <a:defRPr sz="1600">
                <a:solidFill>
                  <a:srgbClr val="18276C"/>
                </a:solidFill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8764209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628CB5-548B-84D1-B0FA-2AFCC3436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6855" y="2047875"/>
            <a:ext cx="6538290" cy="152359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 b="1" cap="none">
                <a:solidFill>
                  <a:srgbClr val="18276C"/>
                </a:solidFill>
                <a:latin typeface="+mn-lt"/>
              </a:defRPr>
            </a:lvl1pPr>
          </a:lstStyle>
          <a:p>
            <a:r>
              <a:rPr lang="cs-CZ" dirty="0"/>
              <a:t>Děkuji za pozornost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7E83E4-2D1B-177F-DF2B-584C02653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4625" y="4677200"/>
            <a:ext cx="3606801" cy="860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8276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7676199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C3FC2-1F35-03CC-6F8C-F9D1DDBBA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2" y="189243"/>
            <a:ext cx="11863845" cy="544882"/>
          </a:xfrm>
          <a:prstGeom prst="rect">
            <a:avLst/>
          </a:prstGeom>
        </p:spPr>
        <p:txBody>
          <a:bodyPr anchor="ctr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sah 4">
            <a:extLst>
              <a:ext uri="{FF2B5EF4-FFF2-40B4-BE49-F238E27FC236}">
                <a16:creationId xmlns:a16="http://schemas.microsoft.com/office/drawing/2014/main" id="{DD28A3A6-9DBB-9EA0-6C5D-51CAC9C165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2402" y="1247771"/>
            <a:ext cx="5781673" cy="5610233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obsah 4">
            <a:extLst>
              <a:ext uri="{FF2B5EF4-FFF2-40B4-BE49-F238E27FC236}">
                <a16:creationId xmlns:a16="http://schemas.microsoft.com/office/drawing/2014/main" id="{2D7C16B3-867C-9484-A891-0DA18B2C62B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4628" y="1247775"/>
            <a:ext cx="5781673" cy="561022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5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479" y="153100"/>
            <a:ext cx="11931042" cy="600075"/>
          </a:xfrm>
          <a:prstGeom prst="rect">
            <a:avLst/>
          </a:prstGeom>
        </p:spPr>
        <p:txBody>
          <a:bodyPr tIns="0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Zástupný symbol pro obsah 4">
            <a:extLst>
              <a:ext uri="{FF2B5EF4-FFF2-40B4-BE49-F238E27FC236}">
                <a16:creationId xmlns:a16="http://schemas.microsoft.com/office/drawing/2014/main" id="{2B6D7C10-4014-A66A-2FEE-9C36B66752C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41437" y="1181101"/>
            <a:ext cx="11931042" cy="2019299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4AF5375B-0C31-875A-F10E-67644C58BD5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5260" y="3628326"/>
            <a:ext cx="5799290" cy="322967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sah 4">
            <a:extLst>
              <a:ext uri="{FF2B5EF4-FFF2-40B4-BE49-F238E27FC236}">
                <a16:creationId xmlns:a16="http://schemas.microsoft.com/office/drawing/2014/main" id="{7147A7FA-B4D2-AEC5-257A-BCF8D4B0943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67452" y="3657601"/>
            <a:ext cx="5788850" cy="3200403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0579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479" y="153100"/>
            <a:ext cx="11931042" cy="600075"/>
          </a:xfrm>
          <a:prstGeom prst="rect">
            <a:avLst/>
          </a:prstGeom>
        </p:spPr>
        <p:txBody>
          <a:bodyPr tIns="0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text 4">
            <a:extLst>
              <a:ext uri="{FF2B5EF4-FFF2-40B4-BE49-F238E27FC236}">
                <a16:creationId xmlns:a16="http://schemas.microsoft.com/office/drawing/2014/main" id="{50861662-74A7-4CA1-B77B-C75698A1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1675" y="914400"/>
            <a:ext cx="6164263" cy="5360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8CE29259-9D3A-4904-B401-2E80A768C8CA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844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 na šířk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479" y="153100"/>
            <a:ext cx="11931042" cy="600075"/>
          </a:xfrm>
          <a:prstGeom prst="rect">
            <a:avLst/>
          </a:prstGeom>
        </p:spPr>
        <p:txBody>
          <a:bodyPr tIns="0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65F2566-E0C7-4B40-8BAB-0A589E87B645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371598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006CD32-6585-4AC0-9717-8A5F6ACF1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799" y="4498521"/>
            <a:ext cx="10131427" cy="10744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3207170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D1497C3D-4B8C-47D4-9D31-24DFB602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23" y="154023"/>
            <a:ext cx="11931042" cy="580103"/>
          </a:xfrm>
          <a:prstGeom prst="rect">
            <a:avLst/>
          </a:prstGeom>
        </p:spPr>
        <p:txBody>
          <a:bodyPr anchor="ctr" anchorCtr="1"/>
          <a:lstStyle>
            <a:lvl1pPr algn="ctr" defTabSz="742885" rtl="0" eaLnBrk="1" latinLnBrk="0" hangingPunct="1"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ZWAdobeF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Zástupný symbol pro obsah 4">
            <a:extLst>
              <a:ext uri="{FF2B5EF4-FFF2-40B4-BE49-F238E27FC236}">
                <a16:creationId xmlns:a16="http://schemas.microsoft.com/office/drawing/2014/main" id="{0622108F-4703-EF47-8820-78268F1BE68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5260" y="1247775"/>
            <a:ext cx="5780240" cy="3133727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1AF6FF67-D0D3-2915-B4A2-3ABFD4C4DDA1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86502" y="1247775"/>
            <a:ext cx="5769800" cy="3133727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sah 4">
            <a:extLst>
              <a:ext uri="{FF2B5EF4-FFF2-40B4-BE49-F238E27FC236}">
                <a16:creationId xmlns:a16="http://schemas.microsoft.com/office/drawing/2014/main" id="{99237C01-D68E-B43C-3DE8-2C04BC02974F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125260" y="4628798"/>
            <a:ext cx="11931042" cy="1962853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 marL="542925" indent="-276225"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 marL="809625" indent="-266700"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 marL="1076325" indent="-266700"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 marL="1343025" indent="-266700"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16603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628CB5-548B-84D1-B0FA-2AFCC3436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6855" y="2047875"/>
            <a:ext cx="6538290" cy="152359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 b="1" cap="none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 dirty="0"/>
              <a:t>Děkuji za pozornost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7E83E4-2D1B-177F-DF2B-584C02653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4625" y="4677200"/>
            <a:ext cx="3606801" cy="860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55450682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083622"/>
            <a:ext cx="11525250" cy="1468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0" cap="none">
                <a:solidFill>
                  <a:srgbClr val="18276C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90287" y="4610525"/>
            <a:ext cx="6226939" cy="860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18276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89124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text, Grafika, Písmo, plakát&#10;&#10;Popis byl vytvořen automaticky">
            <a:extLst>
              <a:ext uri="{FF2B5EF4-FFF2-40B4-BE49-F238E27FC236}">
                <a16:creationId xmlns:a16="http://schemas.microsoft.com/office/drawing/2014/main" id="{98467455-AE33-4834-9228-CBDF6B5C016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7990" y="5550621"/>
            <a:ext cx="1945451" cy="1059042"/>
          </a:xfrm>
          <a:prstGeom prst="rect">
            <a:avLst/>
          </a:prstGeom>
        </p:spPr>
      </p:pic>
      <p:pic>
        <p:nvPicPr>
          <p:cNvPr id="8" name="Picture 5" descr="Celestia-R1---OverlayContentHD.png">
            <a:extLst>
              <a:ext uri="{FF2B5EF4-FFF2-40B4-BE49-F238E27FC236}">
                <a16:creationId xmlns:a16="http://schemas.microsoft.com/office/drawing/2014/main" id="{827F76FE-A538-4649-AA0C-57F648D93F5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034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50" r:id="rId5"/>
    <p:sldLayoutId id="2147483751" r:id="rId6"/>
    <p:sldLayoutId id="2147483726" r:id="rId7"/>
    <p:sldLayoutId id="2147483727" r:id="rId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text, Grafika, Písmo, plakát&#10;&#10;Popis byl vytvořen automaticky">
            <a:extLst>
              <a:ext uri="{FF2B5EF4-FFF2-40B4-BE49-F238E27FC236}">
                <a16:creationId xmlns:a16="http://schemas.microsoft.com/office/drawing/2014/main" id="{98467455-AE33-4834-9228-CBDF6B5C016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7990" y="5550621"/>
            <a:ext cx="1945451" cy="1059042"/>
          </a:xfrm>
          <a:prstGeom prst="rect">
            <a:avLst/>
          </a:prstGeom>
        </p:spPr>
      </p:pic>
      <p:pic>
        <p:nvPicPr>
          <p:cNvPr id="8" name="Picture 5" descr="Celestia-R1---OverlayContentHD.png">
            <a:extLst>
              <a:ext uri="{FF2B5EF4-FFF2-40B4-BE49-F238E27FC236}">
                <a16:creationId xmlns:a16="http://schemas.microsoft.com/office/drawing/2014/main" id="{827F76FE-A538-4649-AA0C-57F648D93F5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11E3CBD-A14F-F955-57F3-F9847B1023F8}"/>
              </a:ext>
            </a:extLst>
          </p:cNvPr>
          <p:cNvSpPr/>
          <p:nvPr userDrawn="1"/>
        </p:nvSpPr>
        <p:spPr>
          <a:xfrm>
            <a:off x="0" y="831149"/>
            <a:ext cx="12192000" cy="6144079"/>
          </a:xfrm>
          <a:custGeom>
            <a:avLst/>
            <a:gdLst>
              <a:gd name="connsiteX0" fmla="*/ 0 w 12192000"/>
              <a:gd name="connsiteY0" fmla="*/ 0 h 6018245"/>
              <a:gd name="connsiteX1" fmla="*/ 12192000 w 12192000"/>
              <a:gd name="connsiteY1" fmla="*/ 0 h 6018245"/>
              <a:gd name="connsiteX2" fmla="*/ 12192000 w 12192000"/>
              <a:gd name="connsiteY2" fmla="*/ 6018245 h 6018245"/>
              <a:gd name="connsiteX3" fmla="*/ 0 w 12192000"/>
              <a:gd name="connsiteY3" fmla="*/ 6018245 h 6018245"/>
              <a:gd name="connsiteX4" fmla="*/ 0 w 12192000"/>
              <a:gd name="connsiteY4" fmla="*/ 0 h 6018245"/>
              <a:gd name="connsiteX0" fmla="*/ 0 w 12192000"/>
              <a:gd name="connsiteY0" fmla="*/ 0 h 6437694"/>
              <a:gd name="connsiteX1" fmla="*/ 12192000 w 12192000"/>
              <a:gd name="connsiteY1" fmla="*/ 419449 h 6437694"/>
              <a:gd name="connsiteX2" fmla="*/ 12192000 w 12192000"/>
              <a:gd name="connsiteY2" fmla="*/ 6437694 h 6437694"/>
              <a:gd name="connsiteX3" fmla="*/ 0 w 12192000"/>
              <a:gd name="connsiteY3" fmla="*/ 6437694 h 6437694"/>
              <a:gd name="connsiteX4" fmla="*/ 0 w 12192000"/>
              <a:gd name="connsiteY4" fmla="*/ 0 h 6437694"/>
              <a:gd name="connsiteX0" fmla="*/ 8389 w 12192000"/>
              <a:gd name="connsiteY0" fmla="*/ 0 h 6144079"/>
              <a:gd name="connsiteX1" fmla="*/ 12192000 w 12192000"/>
              <a:gd name="connsiteY1" fmla="*/ 125834 h 6144079"/>
              <a:gd name="connsiteX2" fmla="*/ 12192000 w 12192000"/>
              <a:gd name="connsiteY2" fmla="*/ 6144079 h 6144079"/>
              <a:gd name="connsiteX3" fmla="*/ 0 w 12192000"/>
              <a:gd name="connsiteY3" fmla="*/ 6144079 h 6144079"/>
              <a:gd name="connsiteX4" fmla="*/ 8389 w 12192000"/>
              <a:gd name="connsiteY4" fmla="*/ 0 h 6144079"/>
              <a:gd name="connsiteX0" fmla="*/ 8389 w 12192000"/>
              <a:gd name="connsiteY0" fmla="*/ 0 h 6144079"/>
              <a:gd name="connsiteX1" fmla="*/ 12192000 w 12192000"/>
              <a:gd name="connsiteY1" fmla="*/ 125834 h 6144079"/>
              <a:gd name="connsiteX2" fmla="*/ 12192000 w 12192000"/>
              <a:gd name="connsiteY2" fmla="*/ 6144079 h 6144079"/>
              <a:gd name="connsiteX3" fmla="*/ 0 w 12192000"/>
              <a:gd name="connsiteY3" fmla="*/ 6144079 h 6144079"/>
              <a:gd name="connsiteX4" fmla="*/ 8389 w 12192000"/>
              <a:gd name="connsiteY4" fmla="*/ 0 h 614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144079">
                <a:moveTo>
                  <a:pt x="8389" y="0"/>
                </a:moveTo>
                <a:cubicBezTo>
                  <a:pt x="4094760" y="578840"/>
                  <a:pt x="8130796" y="83889"/>
                  <a:pt x="12192000" y="125834"/>
                </a:cubicBezTo>
                <a:lnTo>
                  <a:pt x="12192000" y="6144079"/>
                </a:lnTo>
                <a:lnTo>
                  <a:pt x="0" y="6144079"/>
                </a:lnTo>
                <a:cubicBezTo>
                  <a:pt x="2796" y="4096053"/>
                  <a:pt x="5593" y="2048026"/>
                  <a:pt x="838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3" name="Obrázek 2" descr="Obsah obrázku Grafika, Písmo, plakát, grafický design&#10;&#10;Popis byl vytvořen automaticky">
            <a:extLst>
              <a:ext uri="{FF2B5EF4-FFF2-40B4-BE49-F238E27FC236}">
                <a16:creationId xmlns:a16="http://schemas.microsoft.com/office/drawing/2014/main" id="{D129F50B-CCE8-EA20-F4AD-71AC32610D6A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763" y="5627253"/>
            <a:ext cx="1804678" cy="98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03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44" r:id="rId4"/>
    <p:sldLayoutId id="2147483745" r:id="rId5"/>
    <p:sldLayoutId id="2147483739" r:id="rId6"/>
    <p:sldLayoutId id="2147483740" r:id="rId7"/>
    <p:sldLayoutId id="2147483741" r:id="rId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">
            <a:extLst>
              <a:ext uri="{FF2B5EF4-FFF2-40B4-BE49-F238E27FC236}">
                <a16:creationId xmlns:a16="http://schemas.microsoft.com/office/drawing/2014/main" id="{2479C93A-6F3B-89FA-550C-09082917B6AF}"/>
              </a:ext>
            </a:extLst>
          </p:cNvPr>
          <p:cNvSpPr/>
          <p:nvPr userDrawn="1"/>
        </p:nvSpPr>
        <p:spPr>
          <a:xfrm>
            <a:off x="1023457" y="0"/>
            <a:ext cx="11168543" cy="6858000"/>
          </a:xfrm>
          <a:custGeom>
            <a:avLst/>
            <a:gdLst>
              <a:gd name="connsiteX0" fmla="*/ 0 w 11109649"/>
              <a:gd name="connsiteY0" fmla="*/ 0 h 6858000"/>
              <a:gd name="connsiteX1" fmla="*/ 11109649 w 11109649"/>
              <a:gd name="connsiteY1" fmla="*/ 0 h 6858000"/>
              <a:gd name="connsiteX2" fmla="*/ 11109649 w 11109649"/>
              <a:gd name="connsiteY2" fmla="*/ 6858000 h 6858000"/>
              <a:gd name="connsiteX3" fmla="*/ 0 w 11109649"/>
              <a:gd name="connsiteY3" fmla="*/ 6858000 h 6858000"/>
              <a:gd name="connsiteX4" fmla="*/ 0 w 11109649"/>
              <a:gd name="connsiteY4" fmla="*/ 0 h 6858000"/>
              <a:gd name="connsiteX0" fmla="*/ 0 w 11478765"/>
              <a:gd name="connsiteY0" fmla="*/ 8389 h 6858000"/>
              <a:gd name="connsiteX1" fmla="*/ 11478765 w 11478765"/>
              <a:gd name="connsiteY1" fmla="*/ 0 h 6858000"/>
              <a:gd name="connsiteX2" fmla="*/ 11478765 w 11478765"/>
              <a:gd name="connsiteY2" fmla="*/ 6858000 h 6858000"/>
              <a:gd name="connsiteX3" fmla="*/ 369116 w 11478765"/>
              <a:gd name="connsiteY3" fmla="*/ 6858000 h 6858000"/>
              <a:gd name="connsiteX4" fmla="*/ 0 w 11478765"/>
              <a:gd name="connsiteY4" fmla="*/ 8389 h 6858000"/>
              <a:gd name="connsiteX0" fmla="*/ 0 w 11478765"/>
              <a:gd name="connsiteY0" fmla="*/ 8389 h 6858000"/>
              <a:gd name="connsiteX1" fmla="*/ 11478765 w 11478765"/>
              <a:gd name="connsiteY1" fmla="*/ 0 h 6858000"/>
              <a:gd name="connsiteX2" fmla="*/ 11478765 w 11478765"/>
              <a:gd name="connsiteY2" fmla="*/ 6858000 h 6858000"/>
              <a:gd name="connsiteX3" fmla="*/ 369116 w 11478765"/>
              <a:gd name="connsiteY3" fmla="*/ 6858000 h 6858000"/>
              <a:gd name="connsiteX4" fmla="*/ 0 w 11478765"/>
              <a:gd name="connsiteY4" fmla="*/ 8389 h 6858000"/>
              <a:gd name="connsiteX0" fmla="*/ 77171 w 11555936"/>
              <a:gd name="connsiteY0" fmla="*/ 8389 h 6858000"/>
              <a:gd name="connsiteX1" fmla="*/ 11555936 w 11555936"/>
              <a:gd name="connsiteY1" fmla="*/ 0 h 6858000"/>
              <a:gd name="connsiteX2" fmla="*/ 11555936 w 11555936"/>
              <a:gd name="connsiteY2" fmla="*/ 6858000 h 6858000"/>
              <a:gd name="connsiteX3" fmla="*/ 15418 w 11555936"/>
              <a:gd name="connsiteY3" fmla="*/ 6858000 h 6858000"/>
              <a:gd name="connsiteX4" fmla="*/ 77171 w 11555936"/>
              <a:gd name="connsiteY4" fmla="*/ 838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5936" h="6858000">
                <a:moveTo>
                  <a:pt x="77171" y="8389"/>
                </a:moveTo>
                <a:lnTo>
                  <a:pt x="11555936" y="0"/>
                </a:lnTo>
                <a:lnTo>
                  <a:pt x="11555936" y="6858000"/>
                </a:lnTo>
                <a:lnTo>
                  <a:pt x="15418" y="6858000"/>
                </a:lnTo>
                <a:cubicBezTo>
                  <a:pt x="-107621" y="4574796"/>
                  <a:pt x="560937" y="2375482"/>
                  <a:pt x="77171" y="838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Picture 5" descr="Celestia-R1---OverlayContentHD.png">
            <a:extLst>
              <a:ext uri="{FF2B5EF4-FFF2-40B4-BE49-F238E27FC236}">
                <a16:creationId xmlns:a16="http://schemas.microsoft.com/office/drawing/2014/main" id="{827F76FE-A538-4649-AA0C-57F648D93F5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46267" cy="5819775"/>
          </a:xfrm>
          <a:prstGeom prst="rect">
            <a:avLst/>
          </a:prstGeom>
        </p:spPr>
      </p:pic>
      <p:pic>
        <p:nvPicPr>
          <p:cNvPr id="5" name="Obrázek 4" descr="Obsah obrázku Grafika, Písmo, plakát, grafický design&#10;&#10;Popis byl vytvořen automaticky">
            <a:extLst>
              <a:ext uri="{FF2B5EF4-FFF2-40B4-BE49-F238E27FC236}">
                <a16:creationId xmlns:a16="http://schemas.microsoft.com/office/drawing/2014/main" id="{C47287F5-ECED-F1AA-D499-5C908D5FEBC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763" y="5627253"/>
            <a:ext cx="1804678" cy="98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4298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49" r:id="rId5"/>
    <p:sldLayoutId id="2147483747" r:id="rId6"/>
    <p:sldLayoutId id="2147483733" r:id="rId7"/>
    <p:sldLayoutId id="2147483734" r:id="rId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94A27-441B-403D-AF75-9915D918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492" y="2490068"/>
            <a:ext cx="9007015" cy="1468800"/>
          </a:xfrm>
        </p:spPr>
        <p:txBody>
          <a:bodyPr>
            <a:normAutofit/>
          </a:bodyPr>
          <a:lstStyle/>
          <a:p>
            <a:r>
              <a:rPr lang="cs-CZ" sz="4000" b="1"/>
              <a:t>Jednotný seznam </a:t>
            </a:r>
            <a:r>
              <a:rPr lang="cs-CZ" sz="4000" b="1" dirty="0"/>
              <a:t>blokovaných internetových stránek</a:t>
            </a:r>
          </a:p>
        </p:txBody>
      </p:sp>
    </p:spTree>
    <p:extLst>
      <p:ext uri="{BB962C8B-B14F-4D97-AF65-F5344CB8AC3E}">
        <p14:creationId xmlns:p14="http://schemas.microsoft.com/office/powerpoint/2010/main" val="139587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1B240-4BB8-4F99-BF76-F2600BA5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D7B1AE-623F-463B-A0EA-4CF5CB3F7DC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1097850"/>
            <a:ext cx="11612880" cy="538162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dirty="0"/>
              <a:t>Podle ustanovení § 115b zákona č. 127/2005 Sb. je </a:t>
            </a:r>
            <a:r>
              <a:rPr lang="cs-CZ" b="1" dirty="0"/>
              <a:t>ČTÚ</a:t>
            </a:r>
            <a:r>
              <a:rPr lang="cs-CZ" dirty="0"/>
              <a:t> povinen od </a:t>
            </a:r>
            <a:r>
              <a:rPr lang="cs-CZ" b="1" dirty="0"/>
              <a:t>1. 1. 2026 </a:t>
            </a:r>
            <a:r>
              <a:rPr lang="cs-CZ" dirty="0"/>
              <a:t>zveřejňovat způsobem umožňujícím dálkový přístup jednotný seznam blokovaných internetových stránek (dále jen „jednotný blokovací seznam“).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Poskytovatelé služby přístupu k internetu</a:t>
            </a:r>
            <a:r>
              <a:rPr lang="cs-CZ" dirty="0"/>
              <a:t> budou mít aktuální přehled o všech internetových stránkách, ke kterým musí zamezit přístup, na jednom místě.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dirty="0"/>
              <a:t>Orgán, jenž vede seznam internetových stránek, ke kterým musí poskytovatelé služby přístupu k internetu zamezit přístup, je povinen předávat údaje týkající se zápisu internetové stránky na jednotný seznam.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dirty="0"/>
              <a:t>ČTÚ stanoví prováděcím právním předpisem rozsah údajů uveřejňovaných na seznamu, vč. rozsahu, způsobu, formy a podmínek předávání údajů.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655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1B240-4BB8-4F99-BF76-F2600BA5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subjekty a jejich seznamy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FC6570-331D-488B-8728-9383BD5D2C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60958" y="1323976"/>
            <a:ext cx="11931042" cy="5838824"/>
          </a:xfrm>
        </p:spPr>
        <p:txBody>
          <a:bodyPr/>
          <a:lstStyle/>
          <a:p>
            <a:r>
              <a:rPr lang="cs-CZ" sz="2400" b="1" dirty="0"/>
              <a:t>MF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FF0000"/>
                </a:solidFill>
              </a:rPr>
              <a:t>Seznam nepovolených internetových her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		</a:t>
            </a:r>
            <a:r>
              <a:rPr lang="cs-CZ" sz="2000" dirty="0"/>
              <a:t>(§ 84d zákona č. 186/2016 Sb., o hazardních hrách)</a:t>
            </a:r>
          </a:p>
          <a:p>
            <a:r>
              <a:rPr lang="cs-CZ" sz="2400" b="1" dirty="0"/>
              <a:t>SZPI</a:t>
            </a:r>
            <a:r>
              <a:rPr lang="cs-CZ" sz="2400" dirty="0"/>
              <a:t> – </a:t>
            </a:r>
            <a:r>
              <a:rPr lang="cs-CZ" sz="2400" dirty="0">
                <a:solidFill>
                  <a:srgbClr val="FF0000"/>
                </a:solidFill>
              </a:rPr>
              <a:t>Seznam internetových stránek s nabídkou nebezpečných potravin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		</a:t>
            </a:r>
            <a:r>
              <a:rPr lang="cs-CZ" sz="2000" dirty="0"/>
              <a:t>(§ 3 odst. 4 písm. f) zákona č. 146/2002 Sb., o Státní zemědělské a potravinářské inspekci a o změnách 			některých souvisejících zákonů)</a:t>
            </a:r>
            <a:endParaRPr lang="cs-CZ" sz="2400" dirty="0"/>
          </a:p>
          <a:p>
            <a:r>
              <a:rPr lang="cs-CZ" sz="2400" b="1" dirty="0"/>
              <a:t>SÚKL</a:t>
            </a:r>
            <a:r>
              <a:rPr lang="cs-CZ" sz="2400" dirty="0"/>
              <a:t> – </a:t>
            </a:r>
            <a:r>
              <a:rPr lang="cs-CZ" sz="2400" dirty="0">
                <a:solidFill>
                  <a:srgbClr val="FF0000"/>
                </a:solidFill>
              </a:rPr>
              <a:t>Seznam stránek s nelegální nabídkou léčivých přípravků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		(§ 13 odst. 3 zákona č. 378/2007 Sb., o léčivech a o změnách některých souvisejících	zákonů)</a:t>
            </a:r>
          </a:p>
          <a:p>
            <a:r>
              <a:rPr lang="cs-CZ" sz="2400" b="1" dirty="0"/>
              <a:t>ÚSKVBL</a:t>
            </a:r>
            <a:r>
              <a:rPr lang="cs-CZ" sz="2400" dirty="0"/>
              <a:t> – </a:t>
            </a:r>
            <a:r>
              <a:rPr lang="cs-CZ" sz="2400" dirty="0">
                <a:solidFill>
                  <a:srgbClr val="FF0000"/>
                </a:solidFill>
              </a:rPr>
              <a:t>Seznam stránek s nelegální nabídkou veterinárních léčivých přípravků 					</a:t>
            </a:r>
            <a:r>
              <a:rPr lang="cs-CZ" sz="2000" dirty="0"/>
              <a:t>(§ 16 odst. 3 písm. q) zákona č. 378/2007 Sb., o léčivech a o změnách některých	souvisejících zákonů)</a:t>
            </a:r>
          </a:p>
          <a:p>
            <a:endParaRPr lang="cs-CZ" sz="1800" i="1" dirty="0"/>
          </a:p>
          <a:p>
            <a:r>
              <a:rPr lang="cs-CZ" sz="1800" b="1" i="1" dirty="0"/>
              <a:t>MZV</a:t>
            </a:r>
            <a:r>
              <a:rPr lang="cs-CZ" sz="1800" i="1" dirty="0"/>
              <a:t> – </a:t>
            </a:r>
            <a:r>
              <a:rPr lang="cs-CZ" sz="1800" i="1" dirty="0">
                <a:solidFill>
                  <a:srgbClr val="FF0000"/>
                </a:solidFill>
              </a:rPr>
              <a:t>Vnitrostátní sankční seznam (součástí sankce může být blokování konkrétní internetové stránky)</a:t>
            </a:r>
          </a:p>
          <a:p>
            <a:pPr marL="0" indent="0">
              <a:buNone/>
            </a:pPr>
            <a:r>
              <a:rPr lang="cs-CZ" sz="1600" dirty="0"/>
              <a:t>		</a:t>
            </a:r>
            <a:r>
              <a:rPr lang="cs-CZ" sz="1600" i="1" dirty="0"/>
              <a:t>(dle zákona č. 1/2023 Sb. o omezujících opatřeních proti některým závažným jednáním uplatňovaných 							v mezinárodních vztazích)</a:t>
            </a:r>
            <a:endParaRPr lang="cs-CZ" sz="2000" i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379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1B240-4BB8-4F99-BF76-F2600BA5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vytvoření jednotného blokovacího seznamu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D7B1AE-623F-463B-A0EA-4CF5CB3F7DC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84341" y="1592285"/>
            <a:ext cx="11612880" cy="5381625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Podle ustanovení § 3a a § 4b zákona č. 106/1999 Sb., o svobodném přístupu k informacím:</a:t>
            </a:r>
          </a:p>
          <a:p>
            <a:pPr lvl="1" algn="just"/>
            <a:r>
              <a:rPr lang="cs-CZ" sz="2800" dirty="0"/>
              <a:t>povinné subjekty zveřejňují informace obsažené v jimi vedených nebo spravovaných registrech, evidencích, seznamech nebo rejstřících, které jsou na základě zákona každému přístupné jako otevřená data.</a:t>
            </a:r>
          </a:p>
          <a:p>
            <a:pPr lvl="1" algn="just"/>
            <a:r>
              <a:rPr lang="cs-CZ" sz="2800" dirty="0"/>
              <a:t>se otevřenými daty rozumí informace zveřejňované:</a:t>
            </a: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cs-CZ" sz="2000" dirty="0"/>
              <a:t>v otevřeném a strojově čitelném formátu,</a:t>
            </a: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cs-CZ" sz="2000" dirty="0"/>
              <a:t>způsobem umožňujícím dálkový přístup,</a:t>
            </a: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cs-CZ" sz="2000" dirty="0"/>
              <a:t>evidovány v národním katalogu otevřených dat (NKOD).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5714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1B240-4BB8-4F99-BF76-F2600BA5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Jednotný Blokovací seznam (návrh)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D7B1AE-623F-463B-A0EA-4CF5CB3F7DC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3422" y="1476375"/>
            <a:ext cx="11612880" cy="5381625"/>
          </a:xfrm>
        </p:spPr>
        <p:txBody>
          <a:bodyPr/>
          <a:lstStyle/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„Lokální seznamy“ v jednotné struktuře a formátu budou publikovány v NKOD</a:t>
            </a:r>
          </a:p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ČTÚ bude stahovat data přes API NKOD a z nich vytvářet jednotný blokovací seznam</a:t>
            </a:r>
          </a:p>
          <a:p>
            <a:pPr algn="just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Jednotný blokovací seznam bude aktualizován v závislosti na aktualizaci lokálních blokovacích seznamů (periodicita aktualizace datových sad je v NKOD nepravidelná)</a:t>
            </a:r>
          </a:p>
          <a:p>
            <a:pPr algn="just"/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 volání API NKOD bude docházet 1krát za 24 hodin (ve 22:00)</a:t>
            </a:r>
          </a:p>
          <a:p>
            <a:pPr algn="just"/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Zápisy </a:t>
            </a:r>
            <a:r>
              <a:rPr lang="cs-CZ" sz="2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jednotném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seznamu se budou řadit podle data zápisu. Pokud dojde ke shodě data zápisu, tak abecedně podle adresy internetové stránky.</a:t>
            </a:r>
          </a:p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Jednotný seznam bude také publikován v NKOD (CSV)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73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1B240-4BB8-4F99-BF76-F2600BA5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Formátu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FC6570-331D-488B-8728-9383BD5D2C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60958" y="1524701"/>
            <a:ext cx="11795344" cy="5333299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Formát CSV dle požadavků publikovaných na portálu otevřených dat: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kódování UTF-8 (ve variantě bez BOM)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Jednotlivé řádky tabulky jsou zapsány jako řádky textového souboru oddělené pomocí CRLF (znaky s UTF-8 kódy U+000D U+000A)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Údaje v řádku tabulky jsou zapsány jako řetězce oddělené čárkou (znak</a:t>
            </a:r>
            <a:r>
              <a:rPr lang="cs-CZ" altLang="cs-CZ" sz="2400" dirty="0">
                <a:solidFill>
                  <a:schemeClr val="accent6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cs-CZ" altLang="cs-CZ" sz="1800" dirty="0">
                <a:solidFill>
                  <a:schemeClr val="accent6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s UTF-8 kódem U+002C)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Pokud údaj sám obsahuje čárku </a:t>
            </a:r>
            <a:r>
              <a:rPr lang="cs-CZ" altLang="cs-CZ" sz="1800" dirty="0">
                <a:solidFill>
                  <a:schemeClr val="accent6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nový řádek </a:t>
            </a:r>
            <a:r>
              <a:rPr lang="cs-CZ" altLang="cs-CZ" sz="1800" dirty="0">
                <a:solidFill>
                  <a:schemeClr val="accent6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CRLF</a:t>
            </a: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či uvozovku </a:t>
            </a:r>
            <a:r>
              <a:rPr lang="cs-CZ" altLang="cs-CZ" sz="1800" dirty="0">
                <a:solidFill>
                  <a:schemeClr val="accent6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musí být uzavřen v uvozovkách (znak </a:t>
            </a:r>
            <a:r>
              <a:rPr lang="cs-CZ" altLang="cs-CZ" sz="1800" dirty="0">
                <a:solidFill>
                  <a:schemeClr val="accent6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cs-CZ" altLang="cs-CZ" sz="24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 s UTF-8 kódem U+0022)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  <a:cs typeface="Calibri" panose="020F0502020204030204" pitchFamily="34" charset="0"/>
              </a:rPr>
              <a:t>Pro datumy používat syntaxe YYYY-MM-DD</a:t>
            </a:r>
          </a:p>
          <a:p>
            <a:pPr marL="0" indent="0">
              <a:buNone/>
            </a:pPr>
            <a:endParaRPr lang="cs-CZ" u="sng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8C8106-D06E-4D11-A75A-3F3BE1BFB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58" y="4303521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5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1B240-4BB8-4F99-BF76-F2600BA5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struktury dat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FC6570-331D-488B-8728-9383BD5D2C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60958" y="1524701"/>
            <a:ext cx="11795344" cy="533329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5 údajů: </a:t>
            </a:r>
            <a:endParaRPr lang="cs-CZ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Adresa internetové stránky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Datum zápisu internetové stránky na seznam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Datum výmazu internetové stránky ze seznamu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i="1" dirty="0">
                <a:solidFill>
                  <a:srgbClr val="0070C0"/>
                </a:solidFill>
              </a:rPr>
              <a:t>Zdroj (OVM)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i="1" dirty="0">
                <a:solidFill>
                  <a:srgbClr val="0070C0"/>
                </a:solidFill>
              </a:rPr>
              <a:t>Název datové sady</a:t>
            </a:r>
          </a:p>
          <a:p>
            <a:pPr marL="0" indent="0">
              <a:buNone/>
            </a:pPr>
            <a:r>
              <a:rPr lang="cs-CZ" sz="1800" i="1" dirty="0">
                <a:solidFill>
                  <a:srgbClr val="0070C0"/>
                </a:solidFill>
              </a:rPr>
              <a:t>* </a:t>
            </a:r>
            <a:r>
              <a:rPr lang="cs-CZ" sz="1400" i="1" dirty="0">
                <a:solidFill>
                  <a:srgbClr val="0070C0"/>
                </a:solidFill>
              </a:rPr>
              <a:t>Doplňováno do jednotného seznamu na základě zdroje „lokálního“ seznamu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400" i="1" dirty="0"/>
              <a:t>URL,DATUM_ZAPISU,DATUM_VYMAZU,OVM,NAZEV_DS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8C8106-D06E-4D11-A75A-3F3BE1BFB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58" y="4303521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3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5573600-176E-4CEC-63B9-207E0D4FC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2" y="189243"/>
            <a:ext cx="11863845" cy="544882"/>
          </a:xfrm>
        </p:spPr>
        <p:txBody>
          <a:bodyPr/>
          <a:lstStyle/>
          <a:p>
            <a:r>
              <a:rPr lang="cs-CZ" dirty="0"/>
              <a:t>závěr 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A7F7A2-D71E-483A-AF90-1FC526B6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038236" y="2850970"/>
            <a:ext cx="5800723" cy="115606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/>
              <a:t>Děkujeme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888698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še tmavé">
  <a:themeElements>
    <a:clrScheme name="Vlastní 3">
      <a:dk1>
        <a:srgbClr val="333F7F"/>
      </a:dk1>
      <a:lt1>
        <a:sysClr val="window" lastClr="FFFFFF"/>
      </a:lt1>
      <a:dk2>
        <a:srgbClr val="18276C"/>
      </a:dk2>
      <a:lt2>
        <a:srgbClr val="EBEBEB"/>
      </a:lt2>
      <a:accent1>
        <a:srgbClr val="D07527"/>
      </a:accent1>
      <a:accent2>
        <a:srgbClr val="477BD1"/>
      </a:accent2>
      <a:accent3>
        <a:srgbClr val="3A3A3A"/>
      </a:accent3>
      <a:accent4>
        <a:srgbClr val="D07527"/>
      </a:accent4>
      <a:accent5>
        <a:srgbClr val="D07527"/>
      </a:accent5>
      <a:accent6>
        <a:srgbClr val="D07527"/>
      </a:accent6>
      <a:hlink>
        <a:srgbClr val="EEC7A6"/>
      </a:hlink>
      <a:folHlink>
        <a:srgbClr val="F6E3D2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ctu_vzor_19_10_2023.potx" id="{EA493451-31B4-4BB1-A922-49B1492CD018}" vid="{05D47FDD-AB14-4F3B-80D1-98274D0B552E}"/>
    </a:ext>
  </a:extLst>
</a:theme>
</file>

<file path=ppt/theme/theme2.xml><?xml version="1.0" encoding="utf-8"?>
<a:theme xmlns:a="http://schemas.openxmlformats.org/drawingml/2006/main" name="Tmavý pruh nahoře">
  <a:themeElements>
    <a:clrScheme name="Vlastní 3">
      <a:dk1>
        <a:srgbClr val="333F7F"/>
      </a:dk1>
      <a:lt1>
        <a:sysClr val="window" lastClr="FFFFFF"/>
      </a:lt1>
      <a:dk2>
        <a:srgbClr val="18276C"/>
      </a:dk2>
      <a:lt2>
        <a:srgbClr val="EBEBEB"/>
      </a:lt2>
      <a:accent1>
        <a:srgbClr val="D07527"/>
      </a:accent1>
      <a:accent2>
        <a:srgbClr val="477BD1"/>
      </a:accent2>
      <a:accent3>
        <a:srgbClr val="3A3A3A"/>
      </a:accent3>
      <a:accent4>
        <a:srgbClr val="D07527"/>
      </a:accent4>
      <a:accent5>
        <a:srgbClr val="D07527"/>
      </a:accent5>
      <a:accent6>
        <a:srgbClr val="D07527"/>
      </a:accent6>
      <a:hlink>
        <a:srgbClr val="EEC7A6"/>
      </a:hlink>
      <a:folHlink>
        <a:srgbClr val="F6E3D2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txDef>
      <a:spPr/>
      <a:bodyPr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zentace_ctu_vzor_19_10_2023.potx" id="{EA493451-31B4-4BB1-A922-49B1492CD018}" vid="{5A4F7D71-2780-4D2E-95A1-4D8E0EB4A813}"/>
    </a:ext>
  </a:extLst>
</a:theme>
</file>

<file path=ppt/theme/theme3.xml><?xml version="1.0" encoding="utf-8"?>
<a:theme xmlns:a="http://schemas.openxmlformats.org/drawingml/2006/main" name="Tmavý pruh vlevo">
  <a:themeElements>
    <a:clrScheme name="Vlastní 3">
      <a:dk1>
        <a:srgbClr val="333F7F"/>
      </a:dk1>
      <a:lt1>
        <a:sysClr val="window" lastClr="FFFFFF"/>
      </a:lt1>
      <a:dk2>
        <a:srgbClr val="18276C"/>
      </a:dk2>
      <a:lt2>
        <a:srgbClr val="EBEBEB"/>
      </a:lt2>
      <a:accent1>
        <a:srgbClr val="D07527"/>
      </a:accent1>
      <a:accent2>
        <a:srgbClr val="477BD1"/>
      </a:accent2>
      <a:accent3>
        <a:srgbClr val="3A3A3A"/>
      </a:accent3>
      <a:accent4>
        <a:srgbClr val="D07527"/>
      </a:accent4>
      <a:accent5>
        <a:srgbClr val="D07527"/>
      </a:accent5>
      <a:accent6>
        <a:srgbClr val="D07527"/>
      </a:accent6>
      <a:hlink>
        <a:srgbClr val="EEC7A6"/>
      </a:hlink>
      <a:folHlink>
        <a:srgbClr val="F6E3D2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ctu_vzor_19_10_2023.potx" id="{EA493451-31B4-4BB1-A922-49B1492CD018}" vid="{7156C978-D221-4541-ABDA-83B0E7E5F651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ace xmlns="b4b9ecab-20cc-4728-8ae9-4aca307b70ae" xsi:nil="true"/>
    <Kategorie xmlns="b4b9ecab-20cc-4728-8ae9-4aca307b70ae">Obecné formuláře a šablony</Kategorie>
    <Index xmlns="b4b9ecab-20cc-4728-8ae9-4aca307b70ae">230</Index>
    <CTUNazevDokumentu xmlns="b4b9ecab-20cc-4728-8ae9-4aca307b70ae">Prezentace ČTÚ – vzor (verze platná od 19.10.2023)</CTUNazevDokumentu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B32C95D76EF14BB8B3B588D3F76A6C" ma:contentTypeVersion="4" ma:contentTypeDescription="Vytvoří nový dokument" ma:contentTypeScope="" ma:versionID="0471859a3ea7d12ec9bcf145041b14de">
  <xsd:schema xmlns:xsd="http://www.w3.org/2001/XMLSchema" xmlns:xs="http://www.w3.org/2001/XMLSchema" xmlns:p="http://schemas.microsoft.com/office/2006/metadata/properties" xmlns:ns2="b4b9ecab-20cc-4728-8ae9-4aca307b70ae" targetNamespace="http://schemas.microsoft.com/office/2006/metadata/properties" ma:root="true" ma:fieldsID="ae9193a8f0b7310da97a3eb503d97c95" ns2:_="">
    <xsd:import namespace="b4b9ecab-20cc-4728-8ae9-4aca307b70ae"/>
    <xsd:element name="properties">
      <xsd:complexType>
        <xsd:sequence>
          <xsd:element name="documentManagement">
            <xsd:complexType>
              <xsd:all>
                <xsd:element ref="ns2:CTUNazevDokumentu" minOccurs="0"/>
                <xsd:element ref="ns2:Archivace" minOccurs="0"/>
                <xsd:element ref="ns2:Kategorie" minOccurs="0"/>
                <xsd:element ref="ns2:Inde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b9ecab-20cc-4728-8ae9-4aca307b70ae" elementFormDefault="qualified">
    <xsd:import namespace="http://schemas.microsoft.com/office/2006/documentManagement/types"/>
    <xsd:import namespace="http://schemas.microsoft.com/office/infopath/2007/PartnerControls"/>
    <xsd:element name="CTUNazevDokumentu" ma:index="8" nillable="true" ma:displayName="Název dokumentu" ma:internalName="CTUNazevDokumentu">
      <xsd:simpleType>
        <xsd:restriction base="dms:Text"/>
      </xsd:simpleType>
    </xsd:element>
    <xsd:element name="Archivace" ma:index="9" nillable="true" ma:displayName="Archivace" ma:internalName="Archivace">
      <xsd:simpleType>
        <xsd:restriction base="dms:DateTime"/>
      </xsd:simpleType>
    </xsd:element>
    <xsd:element name="Kategorie" ma:index="10" nillable="true" ma:displayName="Kategorie" ma:internalName="Kategorie">
      <xsd:simpleType>
        <xsd:restriction base="dms:Text"/>
      </xsd:simpleType>
    </xsd:element>
    <xsd:element name="Index" ma:index="11" nillable="true" ma:displayName="Index" ma:description="Číslo záznamu ve formátu ČČ (ČČ pořadové číslo záznamu)" ma:internalName="Index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38D55F-7A5F-48EC-8188-DDCEECBB1953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b4b9ecab-20cc-4728-8ae9-4aca307b70ae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3523E60-6F9B-4062-818B-F49EEC10C6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b9ecab-20cc-4728-8ae9-4aca307b7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9A0512-74C0-42EA-A138-7FDDB564A8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647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Vše tmavé</vt:lpstr>
      <vt:lpstr>Tmavý pruh nahoře</vt:lpstr>
      <vt:lpstr>Tmavý pruh vlevo</vt:lpstr>
      <vt:lpstr>Jednotný seznam blokovaných internetových stránek</vt:lpstr>
      <vt:lpstr>Úvod</vt:lpstr>
      <vt:lpstr>Povinné subjekty a jejich seznamy</vt:lpstr>
      <vt:lpstr>Návrh vytvoření jednotného blokovacího seznamu</vt:lpstr>
      <vt:lpstr>Jednotný Blokovací seznam (návrh)</vt:lpstr>
      <vt:lpstr>Návrh Formátu </vt:lpstr>
      <vt:lpstr>Návrh struktury dat</vt:lpstr>
      <vt:lpstr>závěr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Výpisy z platební brány GoPay</dc:title>
  <dc:creator>KOHOUTOVÁ Martina</dc:creator>
  <cp:lastModifiedBy>Kopkášová Marika</cp:lastModifiedBy>
  <cp:revision>91</cp:revision>
  <cp:lastPrinted>2025-06-24T14:10:41Z</cp:lastPrinted>
  <dcterms:created xsi:type="dcterms:W3CDTF">2025-02-28T14:37:18Z</dcterms:created>
  <dcterms:modified xsi:type="dcterms:W3CDTF">2025-06-25T06:23:22Z</dcterms:modified>
</cp:coreProperties>
</file>