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11" r:id="rId4"/>
  </p:sldMasterIdLst>
  <p:notesMasterIdLst>
    <p:notesMasterId r:id="rId19"/>
  </p:notesMasterIdLst>
  <p:handoutMasterIdLst>
    <p:handoutMasterId r:id="rId20"/>
  </p:handoutMasterIdLst>
  <p:sldIdLst>
    <p:sldId id="335" r:id="rId5"/>
    <p:sldId id="377" r:id="rId6"/>
    <p:sldId id="425" r:id="rId7"/>
    <p:sldId id="434" r:id="rId8"/>
    <p:sldId id="435" r:id="rId9"/>
    <p:sldId id="436" r:id="rId10"/>
    <p:sldId id="433" r:id="rId11"/>
    <p:sldId id="427" r:id="rId12"/>
    <p:sldId id="428" r:id="rId13"/>
    <p:sldId id="429" r:id="rId14"/>
    <p:sldId id="430" r:id="rId15"/>
    <p:sldId id="431" r:id="rId16"/>
    <p:sldId id="432" r:id="rId17"/>
    <p:sldId id="345" r:id="rId18"/>
  </p:sldIdLst>
  <p:sldSz cx="9144000" cy="6858000" type="screen4x3"/>
  <p:notesSz cx="6669088" cy="97758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RNÝ Vratislav" initials="JV" lastIdx="3" clrIdx="0"/>
  <p:cmAuthor id="2" name="JADRNÝ Vratislav" initials="JV [2]" lastIdx="3" clrIdx="1"/>
  <p:cmAuthor id="3" name="ŠÍSTEK Pavel" initials="ŠP" lastIdx="1" clrIdx="2">
    <p:extLst>
      <p:ext uri="{19B8F6BF-5375-455C-9EA6-DF929625EA0E}">
        <p15:presenceInfo xmlns:p15="http://schemas.microsoft.com/office/powerpoint/2012/main" userId="S::SistekP@ctu.cz::13ee5a01-69fe-4962-88a9-1f1ef5b23f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20"/>
    <a:srgbClr val="EAEAEA"/>
    <a:srgbClr val="004691"/>
    <a:srgbClr val="000000"/>
    <a:srgbClr val="FE5200"/>
    <a:srgbClr val="003399"/>
    <a:srgbClr val="3333CC"/>
    <a:srgbClr val="001AE5"/>
    <a:srgbClr val="0066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 autoAdjust="0"/>
    <p:restoredTop sz="94690" autoAdjust="0"/>
  </p:normalViewPr>
  <p:slideViewPr>
    <p:cSldViewPr snapToGrid="0">
      <p:cViewPr varScale="1">
        <p:scale>
          <a:sx n="114" d="100"/>
          <a:sy n="114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1392" y="-96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285337"/>
            <a:ext cx="2889938" cy="488792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rgbClr val="00339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9" y="9285337"/>
            <a:ext cx="2889938" cy="488792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/>
            </a:lvl1pPr>
          </a:lstStyle>
          <a:p>
            <a:fld id="{0D4E4C8A-8ED4-4F58-B230-DB1A567A8DC5}" type="slidenum">
              <a:rPr lang="cs-CZ" smtClean="0">
                <a:solidFill>
                  <a:srgbClr val="003399"/>
                </a:solidFill>
              </a:rPr>
              <a:t>‹#›</a:t>
            </a:fld>
            <a:endParaRPr lang="cs-CZ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" y="19296"/>
            <a:ext cx="553872" cy="6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688167"/>
            <a:ext cx="666908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21023" y="96474"/>
            <a:ext cx="3912137" cy="460114"/>
          </a:xfrm>
          <a:prstGeom prst="rect">
            <a:avLst/>
          </a:prstGeom>
          <a:noFill/>
        </p:spPr>
        <p:txBody>
          <a:bodyPr wrap="none" lIns="89904" tIns="44952" rIns="89904" bIns="44952" rtlCol="0">
            <a:spAutoFit/>
          </a:bodyPr>
          <a:lstStyle/>
          <a:p>
            <a:r>
              <a:rPr lang="cs-CZ" sz="2400" b="1" dirty="0">
                <a:solidFill>
                  <a:srgbClr val="003399"/>
                </a:solidFill>
                <a:latin typeface="Corbel" panose="020B0503020204020204" pitchFamily="34" charset="0"/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448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9938" cy="488792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9" y="1"/>
            <a:ext cx="2889938" cy="488792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/>
            </a:lvl1pPr>
          </a:lstStyle>
          <a:p>
            <a:fld id="{034AE635-BBF3-4067-8A86-2E8D2B748D7E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5013"/>
            <a:ext cx="4884738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4" tIns="44952" rIns="89904" bIns="4495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2"/>
          </a:xfrm>
          <a:prstGeom prst="rect">
            <a:avLst/>
          </a:prstGeom>
        </p:spPr>
        <p:txBody>
          <a:bodyPr vert="horz" lIns="89904" tIns="44952" rIns="89904" bIns="4495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285337"/>
            <a:ext cx="2889938" cy="488792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9" y="9285337"/>
            <a:ext cx="2889938" cy="488792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/>
            </a:lvl1pPr>
          </a:lstStyle>
          <a:p>
            <a:fld id="{77B6D59D-E97B-4BCD-A576-8522E8727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8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26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8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8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21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11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4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65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18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9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51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70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73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D59D-E97B-4BCD-A576-8522E872706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92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0163" y="2798916"/>
            <a:ext cx="7063674" cy="126016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cs-CZ" sz="4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4576" y="91439"/>
            <a:ext cx="6721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Český telekomunikační úřad</a:t>
            </a:r>
          </a:p>
        </p:txBody>
      </p:sp>
      <p:sp>
        <p:nvSpPr>
          <p:cNvPr id="2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090160" y="5334319"/>
            <a:ext cx="3454400" cy="55848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369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9042223" cy="587510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1889"/>
            <a:ext cx="4453467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1889"/>
            <a:ext cx="4408313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0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3093156"/>
            <a:ext cx="4453467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3093156"/>
            <a:ext cx="4408313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1"/>
            <a:ext cx="9048750" cy="198613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2528714"/>
            <a:ext cx="4453467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2528714"/>
            <a:ext cx="4408313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2"/>
            <a:ext cx="9048750" cy="13998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5289957"/>
            <a:ext cx="9048750" cy="13998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271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4716"/>
            <a:ext cx="4453467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4716"/>
            <a:ext cx="4408313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4410026"/>
            <a:ext cx="9048750" cy="244797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58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111" y="1072269"/>
            <a:ext cx="42502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1110" y="1715330"/>
            <a:ext cx="4250267" cy="5142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4" y="1057276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19616"/>
            <a:ext cx="4498975" cy="513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6736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1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993" y="4406900"/>
            <a:ext cx="77724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04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3999" cy="91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2" y="970702"/>
            <a:ext cx="9076267" cy="58872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826851" cy="914400"/>
            <a:chOff x="0" y="0"/>
            <a:chExt cx="826851" cy="91440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826851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732" y="52367"/>
              <a:ext cx="714593" cy="783011"/>
            </a:xfrm>
            <a:prstGeom prst="rect">
              <a:avLst/>
            </a:prstGeom>
          </p:spPr>
        </p:pic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9144000" cy="92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FF0000"/>
          </a:solidFill>
          <a:latin typeface="+mn-lt"/>
          <a:ea typeface="+mn-ea"/>
          <a:cs typeface="+mn-cs"/>
        </a:defRPr>
      </a:lvl3pPr>
      <a:lvl4pPr marL="107315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5253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lan.ctu.cz/api/v1/station/all-st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Český telekomunikační úřad</a:t>
            </a:r>
          </a:p>
        </p:txBody>
      </p:sp>
      <p:sp>
        <p:nvSpPr>
          <p:cNvPr id="7" name="Podnadpis 1">
            <a:extLst>
              <a:ext uri="{FF2B5EF4-FFF2-40B4-BE49-F238E27FC236}">
                <a16:creationId xmlns:a16="http://schemas.microsoft.com/office/drawing/2014/main" id="{B9D50262-BAE5-4678-84E3-EFB3434F2B5C}"/>
              </a:ext>
            </a:extLst>
          </p:cNvPr>
          <p:cNvSpPr txBox="1">
            <a:spLocks/>
          </p:cNvSpPr>
          <p:nvPr/>
        </p:nvSpPr>
        <p:spPr>
          <a:xfrm>
            <a:off x="203200" y="1939236"/>
            <a:ext cx="8701709" cy="1942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Spektrum v ČR a plánované kroky v roce 2021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BB5516B-53E5-4F81-ACF0-BB5BB4B8A6F6}"/>
              </a:ext>
            </a:extLst>
          </p:cNvPr>
          <p:cNvSpPr/>
          <p:nvPr/>
        </p:nvSpPr>
        <p:spPr>
          <a:xfrm>
            <a:off x="1134099" y="4170241"/>
            <a:ext cx="77708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Pavel Šístek</a:t>
            </a:r>
          </a:p>
          <a:p>
            <a:r>
              <a:rPr lang="cs-CZ" sz="2400" dirty="0"/>
              <a:t>oddělení koncepcí a strategií</a:t>
            </a:r>
          </a:p>
          <a:p>
            <a:endParaRPr lang="cs-CZ" sz="2400" dirty="0"/>
          </a:p>
          <a:p>
            <a:endParaRPr lang="cs-CZ" sz="2400" b="1" dirty="0"/>
          </a:p>
          <a:p>
            <a:r>
              <a:rPr lang="cs-CZ" sz="2400" b="1" dirty="0"/>
              <a:t>Konference ISP </a:t>
            </a:r>
            <a:r>
              <a:rPr lang="cs-CZ" sz="2400" b="1" dirty="0" err="1"/>
              <a:t>Futuretec</a:t>
            </a:r>
            <a:r>
              <a:rPr lang="cs-CZ" sz="2400" b="1" dirty="0"/>
              <a:t> 2021 </a:t>
            </a:r>
            <a:r>
              <a:rPr lang="cs-CZ" sz="2400" dirty="0"/>
              <a:t>(on-line)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8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Pásma RLAN 5 GHz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Uvolnění pásem RLAN 5,2 GHz a 5,8 GHz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B828F6-FD16-432B-B6EE-BE4AB5EC473B}"/>
              </a:ext>
            </a:extLst>
          </p:cNvPr>
          <p:cNvSpPr/>
          <p:nvPr/>
        </p:nvSpPr>
        <p:spPr>
          <a:xfrm>
            <a:off x="177799" y="1916412"/>
            <a:ext cx="8465039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Pásma: 5725-5850 MHz a 5150-5250 MHz (nově – </a:t>
            </a:r>
            <a:r>
              <a:rPr lang="cs-CZ" sz="2200" dirty="0" err="1"/>
              <a:t>outdoor</a:t>
            </a:r>
            <a:r>
              <a:rPr lang="cs-CZ" sz="2200" dirty="0"/>
              <a:t>) 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Veřejná </a:t>
            </a:r>
            <a:r>
              <a:rPr lang="cs-CZ" sz="2200" b="1" dirty="0"/>
              <a:t>konzultace</a:t>
            </a:r>
            <a:r>
              <a:rPr lang="cs-CZ" sz="2200" dirty="0"/>
              <a:t> k návrhu PVRS-24 a VO-R/12 zahájena 20. 1. 2021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b="1" dirty="0"/>
              <a:t>Registrace</a:t>
            </a:r>
            <a:r>
              <a:rPr lang="cs-CZ" sz="2200" dirty="0"/>
              <a:t> uživatelů i stanic bude rovněž na webu rlan.ctu.cz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Registrují se jen AP, uvádí se jen GPS; v návrhu VO-R/12 je také podmínka k uvádění portálem přiděleného ID v SSID stanice AP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V pásmu 5,8 GHz jsou navíc </a:t>
            </a:r>
            <a:r>
              <a:rPr lang="cs-CZ" sz="2200" b="1" dirty="0"/>
              <a:t>ochranné zóny </a:t>
            </a:r>
            <a:r>
              <a:rPr lang="cs-CZ" sz="2200" dirty="0"/>
              <a:t>(mýto, vojenské prostory):</a:t>
            </a:r>
          </a:p>
        </p:txBody>
      </p:sp>
    </p:spTree>
    <p:extLst>
      <p:ext uri="{BB962C8B-B14F-4D97-AF65-F5344CB8AC3E}">
        <p14:creationId xmlns:p14="http://schemas.microsoft.com/office/powerpoint/2010/main" val="98254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Pásma RLAN 5 GHz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Geografické ochranné zóny (zákaz RLAN)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1884B6-A853-4E75-9059-19B2E624F2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6633" y="2151217"/>
            <a:ext cx="5784217" cy="388909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39C1B3-AFD9-4579-B2A4-915B48AE83C3}"/>
              </a:ext>
            </a:extLst>
          </p:cNvPr>
          <p:cNvSpPr/>
          <p:nvPr/>
        </p:nvSpPr>
        <p:spPr>
          <a:xfrm>
            <a:off x="6999683" y="2300281"/>
            <a:ext cx="17490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Mýto</a:t>
            </a:r>
            <a:r>
              <a:rPr lang="cs-CZ" dirty="0"/>
              <a:t>:</a:t>
            </a:r>
          </a:p>
          <a:p>
            <a:r>
              <a:rPr lang="cs-CZ" dirty="0"/>
              <a:t>60 kruhových zón, poloměr 1,8 km</a:t>
            </a:r>
          </a:p>
          <a:p>
            <a:endParaRPr lang="cs-CZ" dirty="0"/>
          </a:p>
          <a:p>
            <a:r>
              <a:rPr lang="cs-CZ" b="1" dirty="0"/>
              <a:t>Vojenské prostory</a:t>
            </a:r>
            <a:r>
              <a:rPr lang="cs-CZ" dirty="0"/>
              <a:t>:</a:t>
            </a:r>
          </a:p>
          <a:p>
            <a:r>
              <a:rPr lang="cs-CZ" dirty="0"/>
              <a:t>8 zón, u kruhových je poloměr 13 km</a:t>
            </a:r>
          </a:p>
        </p:txBody>
      </p:sp>
    </p:spTree>
    <p:extLst>
      <p:ext uri="{BB962C8B-B14F-4D97-AF65-F5344CB8AC3E}">
        <p14:creationId xmlns:p14="http://schemas.microsoft.com/office/powerpoint/2010/main" val="229143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Pásma RLAN 5 GHz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Registrace v 5 GHz: intuitivní postup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DF6B7E-BDD3-4C6C-9DEA-0E86F075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40" y="2200860"/>
            <a:ext cx="3966819" cy="335587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7E21109-925E-4493-9655-8C3512C29E5B}"/>
              </a:ext>
            </a:extLst>
          </p:cNvPr>
          <p:cNvSpPr/>
          <p:nvPr/>
        </p:nvSpPr>
        <p:spPr>
          <a:xfrm>
            <a:off x="4754054" y="3509467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…současné moduly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6E43172-717B-4DE2-8D55-37DB211C6DD1}"/>
              </a:ext>
            </a:extLst>
          </p:cNvPr>
          <p:cNvSpPr/>
          <p:nvPr/>
        </p:nvSpPr>
        <p:spPr>
          <a:xfrm>
            <a:off x="4754054" y="4755842"/>
            <a:ext cx="3777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…</a:t>
            </a:r>
            <a:r>
              <a:rPr lang="cs-CZ" b="1" dirty="0"/>
              <a:t>nové moduly </a:t>
            </a:r>
            <a:r>
              <a:rPr lang="cs-CZ" dirty="0"/>
              <a:t>pro 5 GHz: aktivace bude až s účinností VO-R/12 (předpokládáme duben 2021)</a:t>
            </a:r>
          </a:p>
        </p:txBody>
      </p:sp>
    </p:spTree>
    <p:extLst>
      <p:ext uri="{BB962C8B-B14F-4D97-AF65-F5344CB8AC3E}">
        <p14:creationId xmlns:p14="http://schemas.microsoft.com/office/powerpoint/2010/main" val="177103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Pásma RLAN 5 GHz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Fair play 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B828F6-FD16-432B-B6EE-BE4AB5EC473B}"/>
              </a:ext>
            </a:extLst>
          </p:cNvPr>
          <p:cNvSpPr/>
          <p:nvPr/>
        </p:nvSpPr>
        <p:spPr>
          <a:xfrm>
            <a:off x="363072" y="1893195"/>
            <a:ext cx="7725852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Pásma 5,2 GHz a 5,8 GHz: podmínky navržené do veřejné konzultace jsou výsledkem složitého projednávání.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Nerespektování VO-R/12 nebo časté spory uživatelů mohou vést k přezkoumání podmínek či k úvahám o jejich zpřísnění.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5D16FE-E069-497B-A15D-0ACAC9138EC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804240" y="3807565"/>
            <a:ext cx="3189343" cy="15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3289589-08A9-42C8-97AF-DA8D93D24014}"/>
              </a:ext>
            </a:extLst>
          </p:cNvPr>
          <p:cNvSpPr/>
          <p:nvPr/>
        </p:nvSpPr>
        <p:spPr>
          <a:xfrm>
            <a:off x="2681600" y="5056951"/>
            <a:ext cx="525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sistekp@ctu.cz</a:t>
            </a:r>
            <a:endParaRPr lang="en-GB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657D6E1-2CCA-40D7-BA51-24F51E6F1544}"/>
              </a:ext>
            </a:extLst>
          </p:cNvPr>
          <p:cNvSpPr/>
          <p:nvPr/>
        </p:nvSpPr>
        <p:spPr>
          <a:xfrm>
            <a:off x="1019555" y="3026565"/>
            <a:ext cx="4878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73543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Spektrum v ČR letos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69684"/>
            <a:ext cx="8603129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Témata:</a:t>
            </a:r>
          </a:p>
          <a:p>
            <a:pPr lvl="0">
              <a:spcBef>
                <a:spcPct val="20000"/>
              </a:spcBef>
            </a:pPr>
            <a:endParaRPr lang="cs-CZ" sz="3200" b="1" dirty="0">
              <a:solidFill>
                <a:srgbClr val="FF6D20"/>
              </a:solidFill>
            </a:endParaRPr>
          </a:p>
          <a:p>
            <a:pPr lvl="1"/>
            <a:r>
              <a:rPr lang="cs-CZ" sz="2200" b="1" dirty="0"/>
              <a:t>Širší kanály pro licencované spoje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Evropská revidovaná doporučení </a:t>
            </a:r>
          </a:p>
          <a:p>
            <a:pPr lvl="2"/>
            <a:endParaRPr lang="cs-CZ" sz="2200" dirty="0"/>
          </a:p>
          <a:p>
            <a:pPr lvl="1"/>
            <a:r>
              <a:rPr lang="cs-CZ" sz="2200" b="1" dirty="0"/>
              <a:t>60 GHz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Dokončení portálu po redesignu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API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/>
            <a:r>
              <a:rPr lang="cs-CZ" sz="2200" b="1" dirty="0"/>
              <a:t>Pásma RLAN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5,2 GHz a 5,8 GHz: veřejná konzultace běží</a:t>
            </a:r>
          </a:p>
        </p:txBody>
      </p:sp>
    </p:spTree>
    <p:extLst>
      <p:ext uri="{BB962C8B-B14F-4D97-AF65-F5344CB8AC3E}">
        <p14:creationId xmlns:p14="http://schemas.microsoft.com/office/powerpoint/2010/main" val="239219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Širší kanály pro licencované spoje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Revize doporučení CEPT přináší široké kanály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cs-CZ" sz="2400" dirty="0"/>
          </a:p>
          <a:p>
            <a:pPr lvl="0" algn="ctr">
              <a:spcBef>
                <a:spcPct val="20000"/>
              </a:spcBef>
            </a:pPr>
            <a:r>
              <a:rPr lang="cs-CZ" sz="2000" i="1" dirty="0">
                <a:solidFill>
                  <a:srgbClr val="00B050"/>
                </a:solidFill>
              </a:rPr>
              <a:t>Pozn.: následující informace jsou shrnutím možností, nikoliv závazkem.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55588" lvl="1">
              <a:spcBef>
                <a:spcPct val="20000"/>
              </a:spcBef>
            </a:pPr>
            <a:r>
              <a:rPr lang="cs-CZ" sz="2400" b="1" dirty="0"/>
              <a:t>Pásmo 10,7–11,7 GHz (PVRS-13):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CEPT/ERC/REC 12-06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Nově: 4 kanály šířky 112 MHz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Pásmo je ale historicky obsazené, hraje roli i spolupráce stávajících uživatelů (např. při slučování kanálů), přínos zatím není podrobně analyzován.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9EED4D-642C-40D9-BDB8-8E2F52EAC95F}"/>
              </a:ext>
            </a:extLst>
          </p:cNvPr>
          <p:cNvPicPr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6611817" y="4615962"/>
            <a:ext cx="1811922" cy="19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7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Širší kanály pro licencované spoje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733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lvl="1">
              <a:spcBef>
                <a:spcPct val="20000"/>
              </a:spcBef>
            </a:pPr>
            <a:r>
              <a:rPr lang="cs-CZ" sz="2400" b="1" dirty="0"/>
              <a:t>Pásmo 17,7–19,7 GHz (PVRS-17):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ECC/REC 12-03 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Nově: Sloučení by přineslo 2 kanály 220 MHz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Pásmo je ale rozděleno na několik různých provozních režimů (nízká, střední, vysoká kapacita a </a:t>
            </a:r>
            <a:r>
              <a:rPr lang="cs-CZ" sz="2400" dirty="0" err="1"/>
              <a:t>semiduplex</a:t>
            </a:r>
            <a:r>
              <a:rPr lang="cs-CZ" sz="2400" dirty="0"/>
              <a:t>), koordinace nových kanálů šířky 220 MHz může být velmi omezená; přínos zatím není podrobně analyzován.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255588" lvl="1">
              <a:spcBef>
                <a:spcPct val="20000"/>
              </a:spcBef>
            </a:pPr>
            <a:r>
              <a:rPr lang="cs-CZ" sz="2400" b="1" dirty="0"/>
              <a:t>Pásmo 22,0–23,6 GHz (PVRS-16):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CEPT/REC T/R 13-02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Nově: 5 kanálů šířky 112 MHz, 2 kanály 224 MHz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Pásmo je ale místy poměrně obsazeno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Podmínky budou zohledněny v </a:t>
            </a:r>
            <a:r>
              <a:rPr lang="cs-CZ" sz="2400" b="1" dirty="0"/>
              <a:t>aktualizaci PVRS-16</a:t>
            </a:r>
            <a:r>
              <a:rPr lang="cs-CZ" sz="2400" dirty="0"/>
              <a:t>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663A17-8F94-424C-A80F-2194AF34993D}"/>
              </a:ext>
            </a:extLst>
          </p:cNvPr>
          <p:cNvPicPr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6611817" y="4615962"/>
            <a:ext cx="1811922" cy="19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5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Širší kanály pro licencované spoje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lvl="1">
              <a:spcBef>
                <a:spcPct val="20000"/>
              </a:spcBef>
            </a:pPr>
            <a:r>
              <a:rPr lang="cs-CZ" sz="2400" b="1"/>
              <a:t>Pásmo 24,5–26,5 GHz (PVRS-2):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/>
              <a:t>CEPT/REC T/R 13-02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/>
              <a:t>Aktuálně je možné žádat o kanály až 112 MHz, otevřeno je od 1. 1. 2021 také nové pásmo pro spoje bod-bod; PVRS-2 bylo konzultováno v 2020.</a:t>
            </a:r>
          </a:p>
          <a:p>
            <a:pPr marL="255588" lvl="1">
              <a:spcBef>
                <a:spcPct val="20000"/>
              </a:spcBef>
            </a:pPr>
            <a:endParaRPr lang="cs-CZ" sz="2400">
              <a:solidFill>
                <a:srgbClr val="004691"/>
              </a:solidFill>
            </a:endParaRPr>
          </a:p>
          <a:p>
            <a:pPr marL="255588" lvl="1">
              <a:spcBef>
                <a:spcPct val="20000"/>
              </a:spcBef>
            </a:pPr>
            <a:r>
              <a:rPr lang="cs-CZ" sz="2400" b="1">
                <a:solidFill>
                  <a:srgbClr val="004691"/>
                </a:solidFill>
              </a:rPr>
              <a:t>Pásmo 27,5–29,5 GHz (PVRS-11):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>
                <a:solidFill>
                  <a:srgbClr val="004691"/>
                </a:solidFill>
              </a:rPr>
              <a:t>CEPT/REC T/R 13-02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>
                <a:solidFill>
                  <a:srgbClr val="004691"/>
                </a:solidFill>
              </a:rPr>
              <a:t>Nově: kanály 56 MHz, 112 MHz, 224 MHz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>
                <a:solidFill>
                  <a:srgbClr val="004691"/>
                </a:solidFill>
              </a:rPr>
              <a:t>PVRS-11 </a:t>
            </a:r>
            <a:r>
              <a:rPr lang="cs-CZ" sz="2400" b="1">
                <a:solidFill>
                  <a:srgbClr val="004691"/>
                </a:solidFill>
              </a:rPr>
              <a:t>bude letos předmětem veřejné konzultace</a:t>
            </a:r>
            <a:r>
              <a:rPr lang="cs-CZ" sz="2400">
                <a:solidFill>
                  <a:srgbClr val="004691"/>
                </a:solidFill>
              </a:rPr>
              <a:t>, podmínky pro široké kanály budou zohledněny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>
                <a:solidFill>
                  <a:srgbClr val="004691"/>
                </a:solidFill>
              </a:rPr>
              <a:t>Současně s tím bude posouzeno pásmo 31,8–33,4 GHz z hlediska kanálů 112 MHz.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>
              <a:solidFill>
                <a:srgbClr val="00469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943937-1B14-41C4-8BD1-4C86EA803861}"/>
              </a:ext>
            </a:extLst>
          </p:cNvPr>
          <p:cNvPicPr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6611817" y="4615962"/>
            <a:ext cx="1811922" cy="19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4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Širší kanály pro licencované spoje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lvl="1">
              <a:spcBef>
                <a:spcPct val="20000"/>
              </a:spcBef>
            </a:pPr>
            <a:r>
              <a:rPr lang="cs-CZ" sz="2400" b="1" dirty="0"/>
              <a:t>Pásmo 37–39,5 GHz (PVRS-4)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ECC/REC 12-01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Nově: kanály 112 MHz a 224 MHz, </a:t>
            </a:r>
            <a:r>
              <a:rPr lang="cs-CZ" sz="2400" b="1" dirty="0"/>
              <a:t>bude zahrnuto do aktualizace podmínek</a:t>
            </a:r>
            <a:r>
              <a:rPr lang="cs-CZ" sz="2400" dirty="0"/>
              <a:t>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400" dirty="0"/>
              <a:t>Pásmo je ale místy intenzívně využito, počet volných kanálů může být na některých lokalitách omezen. </a:t>
            </a:r>
            <a:endParaRPr lang="en-GB" sz="2400" dirty="0">
              <a:solidFill>
                <a:srgbClr val="00469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368AA5-CCF2-426E-90E8-683C00F4CC1F}"/>
              </a:ext>
            </a:extLst>
          </p:cNvPr>
          <p:cNvPicPr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6611817" y="4615962"/>
            <a:ext cx="1811922" cy="192492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52D3941-B81A-4563-A777-8F4C9D6C89BA}"/>
              </a:ext>
            </a:extLst>
          </p:cNvPr>
          <p:cNvSpPr/>
          <p:nvPr/>
        </p:nvSpPr>
        <p:spPr>
          <a:xfrm>
            <a:off x="649922" y="4019707"/>
            <a:ext cx="74214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Závěr:</a:t>
            </a:r>
          </a:p>
          <a:p>
            <a:r>
              <a:rPr lang="cs-CZ" sz="2400" dirty="0"/>
              <a:t>Pořadí aktualizací částí plánu využití spektra (a tedy rozšiřování podmínek pro široké kanály) bude upřesněno na základě konzultací (s uživateli, interně v ČTÚ a </a:t>
            </a:r>
            <a:r>
              <a:rPr lang="cs-CZ" sz="2400"/>
              <a:t>dalších informací a priorit</a:t>
            </a:r>
            <a:r>
              <a:rPr lang="cs-CZ" sz="2400" dirty="0"/>
              <a:t>).</a:t>
            </a:r>
            <a:endParaRPr lang="cs-CZ" sz="2400" dirty="0">
              <a:solidFill>
                <a:srgbClr val="FF6D2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5227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60 GHz, API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rgbClr val="FF6D20"/>
                </a:solidFill>
              </a:rPr>
              <a:t>Provoz na portálu 60 GHz</a:t>
            </a:r>
            <a:r>
              <a:rPr lang="cs-CZ" sz="3200" b="1" dirty="0">
                <a:solidFill>
                  <a:srgbClr val="FF6D20"/>
                </a:solidFill>
              </a:rPr>
              <a:t> (rlan.ctu.cz)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B828F6-FD16-432B-B6EE-BE4AB5EC473B}"/>
              </a:ext>
            </a:extLst>
          </p:cNvPr>
          <p:cNvSpPr/>
          <p:nvPr/>
        </p:nvSpPr>
        <p:spPr>
          <a:xfrm>
            <a:off x="177799" y="1916412"/>
            <a:ext cx="8788401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Dnes: 1234 operátorů, publikováno přes 43.000 stanic</a:t>
            </a:r>
          </a:p>
          <a:p>
            <a:pPr marL="255588" lvl="1">
              <a:spcBef>
                <a:spcPct val="20000"/>
              </a:spcBef>
            </a:pPr>
            <a:r>
              <a:rPr lang="cs-CZ" sz="2200" b="1" dirty="0"/>
              <a:t>Web dokončujeme </a:t>
            </a:r>
            <a:r>
              <a:rPr lang="cs-CZ" sz="2200" dirty="0"/>
              <a:t>a pracujeme ještě na doladění provozu nového redesignu: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Notifikace a prodlužování platnosti stanic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Dílčí provozní chyby nebo neočekávané stavy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Mapové zobrazení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 err="1"/>
              <a:t>Reimplementace</a:t>
            </a:r>
            <a:r>
              <a:rPr lang="cs-CZ" sz="2200" dirty="0"/>
              <a:t> přinesla v některých případech některé malé změny u výsledků výpočtů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Pozn.: výsledky Koordinační kalkulačky nejsou konzervovány k okamžiku, kdy se stanice poprvé registrovala, ale vždy se dopočítají aktuálně znova; výsledky se mohou v čase měnit.</a:t>
            </a:r>
          </a:p>
        </p:txBody>
      </p:sp>
    </p:spTree>
    <p:extLst>
      <p:ext uri="{BB962C8B-B14F-4D97-AF65-F5344CB8AC3E}">
        <p14:creationId xmlns:p14="http://schemas.microsoft.com/office/powerpoint/2010/main" val="76679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60 GHz, API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rgbClr val="FF6D20"/>
                </a:solidFill>
              </a:rPr>
              <a:t>Provoz na portálu 60 GHz</a:t>
            </a:r>
            <a:endParaRPr lang="cs-CZ" sz="3200" b="1" dirty="0">
              <a:solidFill>
                <a:srgbClr val="FF6D20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B828F6-FD16-432B-B6EE-BE4AB5EC473B}"/>
              </a:ext>
            </a:extLst>
          </p:cNvPr>
          <p:cNvSpPr/>
          <p:nvPr/>
        </p:nvSpPr>
        <p:spPr>
          <a:xfrm>
            <a:off x="177799" y="1916412"/>
            <a:ext cx="8788401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b="1" dirty="0"/>
              <a:t>Trpělivost</a:t>
            </a:r>
            <a:r>
              <a:rPr lang="cs-CZ" sz="2200" dirty="0"/>
              <a:t>: nedostatky na webu odstraňujeme postupně.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b="1" dirty="0"/>
              <a:t>Doporučení</a:t>
            </a:r>
            <a:r>
              <a:rPr lang="cs-CZ" sz="2200" dirty="0"/>
              <a:t>: Opatrně na používání termínu „rušení“ či „škodlivá interference“: v pásmech na všeobecné oprávnění jsou </a:t>
            </a:r>
            <a:r>
              <a:rPr lang="cs-CZ" sz="2200" b="1" dirty="0"/>
              <a:t>kmitočty sdíleny</a:t>
            </a:r>
            <a:r>
              <a:rPr lang="cs-CZ" sz="2200" dirty="0"/>
              <a:t>; nejsou zde výhradní práva na využití konkrétních kmitočtů. Ukazuje se také, že v praxi je v pásmu 60 GHz je řada provozovaných technologií navržena pro určitou míru sdílení a odolnosti.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b="1" dirty="0"/>
              <a:t>VO-R/12</a:t>
            </a:r>
            <a:r>
              <a:rPr lang="cs-CZ" sz="2200" dirty="0"/>
              <a:t>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A54F42-C2B2-4D09-8D6A-648F49A2F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62" y="4494610"/>
            <a:ext cx="6687649" cy="18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60 GHz, API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425398-03B2-4577-8DF6-148080F68994}"/>
              </a:ext>
            </a:extLst>
          </p:cNvPr>
          <p:cNvSpPr/>
          <p:nvPr/>
        </p:nvSpPr>
        <p:spPr>
          <a:xfrm>
            <a:off x="177800" y="1178828"/>
            <a:ext cx="8603129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FF6D20"/>
                </a:solidFill>
              </a:rPr>
              <a:t>API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2400" dirty="0">
              <a:solidFill>
                <a:srgbClr val="004691"/>
              </a:solidFill>
            </a:endParaRP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400" dirty="0">
              <a:solidFill>
                <a:srgbClr val="00469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B828F6-FD16-432B-B6EE-BE4AB5EC473B}"/>
              </a:ext>
            </a:extLst>
          </p:cNvPr>
          <p:cNvSpPr/>
          <p:nvPr/>
        </p:nvSpPr>
        <p:spPr>
          <a:xfrm>
            <a:off x="177799" y="1916412"/>
            <a:ext cx="8465039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b="1" dirty="0"/>
              <a:t>Původní API </a:t>
            </a:r>
            <a:r>
              <a:rPr lang="cs-CZ" sz="2200" b="1" dirty="0" err="1"/>
              <a:t>endpoint</a:t>
            </a:r>
            <a:r>
              <a:rPr lang="cs-CZ" sz="2200" b="1" dirty="0"/>
              <a:t> zůstává:</a:t>
            </a:r>
          </a:p>
          <a:p>
            <a:pPr marL="255588" lvl="1">
              <a:spcBef>
                <a:spcPct val="20000"/>
              </a:spcBef>
            </a:pPr>
            <a:r>
              <a:rPr lang="cs-CZ" sz="2200" dirty="0">
                <a:hlinkClick r:id="rId3"/>
              </a:rPr>
              <a:t>https://rlan.ctu.cz/api/v1/station/all-stations</a:t>
            </a:r>
            <a:endParaRPr lang="cs-CZ" sz="2200" dirty="0"/>
          </a:p>
          <a:p>
            <a:pPr marL="255588" lvl="1">
              <a:spcBef>
                <a:spcPct val="20000"/>
              </a:spcBef>
            </a:pPr>
            <a:endParaRPr lang="cs-CZ" sz="2200" dirty="0"/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A předpokládáme připojení dalších API </a:t>
            </a:r>
            <a:r>
              <a:rPr lang="cs-CZ" sz="2200" dirty="0" err="1"/>
              <a:t>endpointů</a:t>
            </a:r>
            <a:r>
              <a:rPr lang="cs-CZ" sz="2200" dirty="0"/>
              <a:t> (pro přihlášené uživatele).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Dále bude zprovozněn </a:t>
            </a:r>
            <a:r>
              <a:rPr lang="cs-CZ" sz="2200" b="1" dirty="0"/>
              <a:t>export XLS.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Předpokládáme zařazení do </a:t>
            </a:r>
            <a:r>
              <a:rPr lang="cs-CZ" sz="2200" b="1" dirty="0"/>
              <a:t>Katalogu otevřených dat.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Šablona </a:t>
            </a:r>
            <a:r>
              <a:rPr lang="cs-CZ" sz="2200" b="1" dirty="0"/>
              <a:t>importu XLS </a:t>
            </a:r>
            <a:r>
              <a:rPr lang="cs-CZ" sz="2200" dirty="0"/>
              <a:t>(hromadný import stanic), která by mohla být univerzální pro 60 GHz, 5,2 GHz a 5,8 GHz, s výhledem na další aplikace (5G). Vývoj koordinujeme s licenční verzí webu pro Slovensko.</a:t>
            </a:r>
          </a:p>
          <a:p>
            <a:pPr marL="541338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2200" dirty="0"/>
              <a:t>Testerům (API) se ozveme, až bude návrh stabilní.</a:t>
            </a:r>
          </a:p>
        </p:txBody>
      </p:sp>
    </p:spTree>
    <p:extLst>
      <p:ext uri="{BB962C8B-B14F-4D97-AF65-F5344CB8AC3E}">
        <p14:creationId xmlns:p14="http://schemas.microsoft.com/office/powerpoint/2010/main" val="1596181362"/>
      </p:ext>
    </p:extLst>
  </p:cSld>
  <p:clrMapOvr>
    <a:masterClrMapping/>
  </p:clrMapOvr>
</p:sld>
</file>

<file path=ppt/theme/theme1.xml><?xml version="1.0" encoding="utf-8"?>
<a:theme xmlns:a="http://schemas.openxmlformats.org/drawingml/2006/main" name="ČTÚ 1">
  <a:themeElements>
    <a:clrScheme name="ČTÚ">
      <a:dk1>
        <a:srgbClr val="004691"/>
      </a:dk1>
      <a:lt1>
        <a:srgbClr val="FFFFFF"/>
      </a:lt1>
      <a:dk2>
        <a:srgbClr val="242852"/>
      </a:dk2>
      <a:lt2>
        <a:srgbClr val="ACCBF9"/>
      </a:lt2>
      <a:accent1>
        <a:srgbClr val="FF6D20"/>
      </a:accent1>
      <a:accent2>
        <a:srgbClr val="FFC000"/>
      </a:accent2>
      <a:accent3>
        <a:srgbClr val="0070C0"/>
      </a:accent3>
      <a:accent4>
        <a:srgbClr val="FF0000"/>
      </a:accent4>
      <a:accent5>
        <a:srgbClr val="990099"/>
      </a:accent5>
      <a:accent6>
        <a:srgbClr val="336699"/>
      </a:accent6>
      <a:hlink>
        <a:srgbClr val="92D050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43ACC7A-D8AD-4692-8D55-EB91FF51F095}" vid="{D30871D9-CA06-44DF-8ED7-3C59A924FE66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B32C95D76EF14BB8B3B588D3F76A6C" ma:contentTypeVersion="4" ma:contentTypeDescription="Vytvoří nový dokument" ma:contentTypeScope="" ma:versionID="66df776a9d9f8e1434a5b607378e684f">
  <xsd:schema xmlns:xsd="http://www.w3.org/2001/XMLSchema" xmlns:xs="http://www.w3.org/2001/XMLSchema" xmlns:p="http://schemas.microsoft.com/office/2006/metadata/properties" xmlns:ns2="b4b9ecab-20cc-4728-8ae9-4aca307b70ae" targetNamespace="http://schemas.microsoft.com/office/2006/metadata/properties" ma:root="true" ma:fieldsID="6a858eabaf7802239ef46bc5ed20c10a" ns2:_="">
    <xsd:import namespace="b4b9ecab-20cc-4728-8ae9-4aca307b70ae"/>
    <xsd:element name="properties">
      <xsd:complexType>
        <xsd:sequence>
          <xsd:element name="documentManagement">
            <xsd:complexType>
              <xsd:all>
                <xsd:element ref="ns2:CTUNazevDokumentu" minOccurs="0"/>
                <xsd:element ref="ns2:Archivace" minOccurs="0"/>
                <xsd:element ref="ns2:Kategorie" minOccurs="0"/>
                <xsd:element ref="ns2:Ind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9ecab-20cc-4728-8ae9-4aca307b70ae" elementFormDefault="qualified">
    <xsd:import namespace="http://schemas.microsoft.com/office/2006/documentManagement/types"/>
    <xsd:import namespace="http://schemas.microsoft.com/office/infopath/2007/PartnerControls"/>
    <xsd:element name="CTUNazevDokumentu" ma:index="8" nillable="true" ma:displayName="Název dokumentu" ma:internalName="CTUNazevDokumentu">
      <xsd:simpleType>
        <xsd:restriction base="dms:Text"/>
      </xsd:simpleType>
    </xsd:element>
    <xsd:element name="Archivace" ma:index="9" nillable="true" ma:displayName="Archivace" ma:internalName="Archivace">
      <xsd:simpleType>
        <xsd:restriction base="dms:DateTime"/>
      </xsd:simpleType>
    </xsd:element>
    <xsd:element name="Kategorie" ma:index="10" nillable="true" ma:displayName="Kategorie" ma:internalName="Kategorie">
      <xsd:simpleType>
        <xsd:restriction base="dms:Text"/>
      </xsd:simpleType>
    </xsd:element>
    <xsd:element name="Index" ma:index="11" nillable="true" ma:displayName="Index" ma:internalName="Index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ace xmlns="b4b9ecab-20cc-4728-8ae9-4aca307b70ae" xsi:nil="true"/>
    <Kategorie xmlns="b4b9ecab-20cc-4728-8ae9-4aca307b70ae">Obecné formuláře a šablony</Kategorie>
    <Index xmlns="b4b9ecab-20cc-4728-8ae9-4aca307b70ae">230</Index>
    <CTUNazevDokumentu xmlns="b4b9ecab-20cc-4728-8ae9-4aca307b70ae">Prezentace ČTÚ – vzor (pro promítání)</CTUNazevDokumentu>
  </documentManagement>
</p:properties>
</file>

<file path=customXml/itemProps1.xml><?xml version="1.0" encoding="utf-8"?>
<ds:datastoreItem xmlns:ds="http://schemas.openxmlformats.org/officeDocument/2006/customXml" ds:itemID="{A4F134A0-ECEF-432E-8FB7-05564992A0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9ecab-20cc-4728-8ae9-4aca307b7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2DD07-F2DA-411C-BABB-B5D62D86C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A632F-FAB1-4A2E-9CB7-9E10631126E5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4b9ecab-20cc-4728-8ae9-4aca307b70a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vzor_prezentace_ctu_29_10_2015_promitani</Template>
  <TotalTime>6931</TotalTime>
  <Words>896</Words>
  <Application>Microsoft Office PowerPoint</Application>
  <PresentationFormat>Předvádění na obrazovce (4:3)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ČTÚ 1</vt:lpstr>
      <vt:lpstr>Český telekomunikační úřad</vt:lpstr>
      <vt:lpstr>Spektrum v ČR letos</vt:lpstr>
      <vt:lpstr>Širší kanály pro licencované spoje</vt:lpstr>
      <vt:lpstr>Širší kanály pro licencované spoje</vt:lpstr>
      <vt:lpstr>Širší kanály pro licencované spoje</vt:lpstr>
      <vt:lpstr>Širší kanály pro licencované spoje</vt:lpstr>
      <vt:lpstr>60 GHz, API</vt:lpstr>
      <vt:lpstr>60 GHz, API</vt:lpstr>
      <vt:lpstr>60 GHz, API</vt:lpstr>
      <vt:lpstr>Pásma RLAN 5 GHz</vt:lpstr>
      <vt:lpstr>Pásma RLAN 5 GHz</vt:lpstr>
      <vt:lpstr>Pásma RLAN 5 GHz</vt:lpstr>
      <vt:lpstr>Pásma RLAN 5 GHz</vt:lpstr>
      <vt:lpstr>Prezentace aplikace PowerPoint</vt:lpstr>
    </vt:vector>
  </TitlesOfParts>
  <Company>ctu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ŠÍSTEK Pavel</dc:creator>
  <cp:lastModifiedBy>Jakub Rejzek</cp:lastModifiedBy>
  <cp:revision>472</cp:revision>
  <cp:lastPrinted>2019-04-16T07:25:33Z</cp:lastPrinted>
  <dcterms:created xsi:type="dcterms:W3CDTF">2016-09-12T14:21:48Z</dcterms:created>
  <dcterms:modified xsi:type="dcterms:W3CDTF">2021-02-16T19:27:34Z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0x01010031B32C95D76EF14BB8B3B588D3F76A6C</vt:lpwstr>
  </property>
</Properties>
</file>